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3" r:id="rId2"/>
    <p:sldId id="317" r:id="rId3"/>
    <p:sldId id="1140" r:id="rId4"/>
    <p:sldId id="1141" r:id="rId5"/>
    <p:sldId id="289" r:id="rId6"/>
    <p:sldId id="1142" r:id="rId7"/>
    <p:sldId id="1146" r:id="rId8"/>
    <p:sldId id="1143" r:id="rId9"/>
    <p:sldId id="309" r:id="rId10"/>
    <p:sldId id="1153" r:id="rId11"/>
    <p:sldId id="1144" r:id="rId12"/>
    <p:sldId id="288" r:id="rId13"/>
    <p:sldId id="308" r:id="rId14"/>
    <p:sldId id="302" r:id="rId15"/>
    <p:sldId id="1152" r:id="rId16"/>
    <p:sldId id="1151" r:id="rId17"/>
    <p:sldId id="305" r:id="rId18"/>
    <p:sldId id="297" r:id="rId19"/>
    <p:sldId id="296" r:id="rId20"/>
    <p:sldId id="287" r:id="rId21"/>
    <p:sldId id="1147" r:id="rId22"/>
    <p:sldId id="1145" r:id="rId23"/>
    <p:sldId id="1148" r:id="rId24"/>
    <p:sldId id="1150" r:id="rId25"/>
    <p:sldId id="298" r:id="rId26"/>
    <p:sldId id="316"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XkhykdMmK94FvhaXB9c+7w==" hashData="/PnAx/GSmZyElT3Y9m+wcaB8kDpceRx+w5IYypqtKVYEafLBR8b31BR7jL4wySxhK1MzGEosFTC8+CEw4EPymg=="/>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D3BE7B-8E54-3240-723A-EE4834A1A6E6}" name="James Larson" initials="JL" userId="79f567a0a7dcdc09" providerId="Windows Liv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87" autoAdjust="0"/>
    <p:restoredTop sz="70870" autoAdjust="0"/>
  </p:normalViewPr>
  <p:slideViewPr>
    <p:cSldViewPr snapToGrid="0">
      <p:cViewPr varScale="1">
        <p:scale>
          <a:sx n="64" d="100"/>
          <a:sy n="64" d="100"/>
        </p:scale>
        <p:origin x="72" y="330"/>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3" d="100"/>
          <a:sy n="83" d="100"/>
        </p:scale>
        <p:origin x="3894"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Fornadel" userId="B6ZYqSDDYs64BmrbGoBrrumA2emyTLuMH0IXL+S3L4Y=" providerId="None" clId="Web-{52B21DB8-26EA-47C4-BE23-AA2111BD760A}"/>
    <pc:docChg chg="modSld">
      <pc:chgData name="David Fornadel" userId="B6ZYqSDDYs64BmrbGoBrrumA2emyTLuMH0IXL+S3L4Y=" providerId="None" clId="Web-{52B21DB8-26EA-47C4-BE23-AA2111BD760A}" dt="2025-09-02T14:33:51.579" v="39"/>
      <pc:docMkLst>
        <pc:docMk/>
      </pc:docMkLst>
      <pc:sldChg chg="modNotes">
        <pc:chgData name="David Fornadel" userId="B6ZYqSDDYs64BmrbGoBrrumA2emyTLuMH0IXL+S3L4Y=" providerId="None" clId="Web-{52B21DB8-26EA-47C4-BE23-AA2111BD760A}" dt="2025-09-02T14:33:51.579" v="39"/>
        <pc:sldMkLst>
          <pc:docMk/>
          <pc:sldMk cId="3699866751" sldId="2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D172C6D-6193-491E-8E32-A83DDFD85CA9}" type="datetimeFigureOut">
              <a:rPr lang="en-US" smtClean="0"/>
              <a:t>9/3/2025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2F2A610-9FC3-4CF6-A215-B066C6E80D1A}" type="slidenum">
              <a:rPr lang="en-US" smtClean="0"/>
              <a:t>‹#›</a:t>
            </a:fld>
            <a:endParaRPr lang="en-US"/>
          </a:p>
        </p:txBody>
      </p:sp>
    </p:spTree>
    <p:extLst>
      <p:ext uri="{BB962C8B-B14F-4D97-AF65-F5344CB8AC3E}">
        <p14:creationId xmlns:p14="http://schemas.microsoft.com/office/powerpoint/2010/main" val="457396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couting.org/"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beascout.scouting.org/"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bEbezQiOaC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Commissioners are frequently asked many questions and are often assumed to be experts on a wide range of topics. Although the commissioner is a pillar of information and a link to resources, we might not always have the answers; however, knowing where to find information can make them a virtual expert.  This course concentrates not on the local “who do you call” but on using the internet, in effect, mining internet resources.</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937328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FE291-B69F-EF8B-CE67-83491D2D3F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73038-EB31-E223-ECB2-24EAEBCCAD7E}"/>
              </a:ext>
            </a:extLst>
          </p:cNvPr>
          <p:cNvSpPr>
            <a:spLocks noGrp="1" noRot="1" noChangeAspect="1"/>
          </p:cNvSpPr>
          <p:nvPr>
            <p:ph type="sldImg"/>
          </p:nvPr>
        </p:nvSpPr>
        <p:spPr>
          <a:xfrm>
            <a:off x="1384300" y="979488"/>
            <a:ext cx="3905250" cy="2197100"/>
          </a:xfrm>
        </p:spPr>
      </p:sp>
      <p:sp>
        <p:nvSpPr>
          <p:cNvPr id="3" name="Notes Placeholder 2">
            <a:extLst>
              <a:ext uri="{FF2B5EF4-FFF2-40B4-BE49-F238E27FC236}">
                <a16:creationId xmlns:a16="http://schemas.microsoft.com/office/drawing/2014/main" id="{8B440427-8043-80A6-F3C2-1BA413CAE60A}"/>
              </a:ext>
            </a:extLst>
          </p:cNvPr>
          <p:cNvSpPr>
            <a:spLocks noGrp="1"/>
          </p:cNvSpPr>
          <p:nvPr>
            <p:ph type="body" idx="1"/>
          </p:nvPr>
        </p:nvSpPr>
        <p:spPr>
          <a:xfrm>
            <a:off x="793863" y="3326918"/>
            <a:ext cx="5732949" cy="5111718"/>
          </a:xfrm>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b="1" dirty="0"/>
              <a:t>Official Scouting America Websites</a:t>
            </a:r>
            <a:endParaRPr lang="en-US" dirty="0"/>
          </a:p>
          <a:p>
            <a:r>
              <a:rPr lang="en-US" sz="1200" b="1" kern="1200" dirty="0">
                <a:solidFill>
                  <a:schemeClr val="tx1"/>
                </a:solidFill>
                <a:effectLst/>
                <a:latin typeface="+mn-lt"/>
                <a:ea typeface="+mn-ea"/>
                <a:cs typeface="+mn-cs"/>
              </a:rPr>
              <a:t>Let’s see how you did.  (slide 9)</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YELLOW</a:t>
            </a:r>
            <a:r>
              <a:rPr lang="en-US" sz="1200" kern="1200" dirty="0">
                <a:solidFill>
                  <a:schemeClr val="tx1"/>
                </a:solidFill>
                <a:effectLst/>
                <a:latin typeface="+mn-lt"/>
                <a:ea typeface="+mn-ea"/>
                <a:cs typeface="+mn-cs"/>
              </a:rPr>
              <a:t> - balloon holds the two sites, which are the primary general-purpose go-to sites for scouting information. </a:t>
            </a:r>
          </a:p>
          <a:p>
            <a:r>
              <a:rPr lang="en-US" sz="1200" b="1" kern="1200" dirty="0">
                <a:solidFill>
                  <a:schemeClr val="tx1"/>
                </a:solidFill>
                <a:effectLst/>
                <a:latin typeface="+mn-lt"/>
                <a:ea typeface="+mn-ea"/>
                <a:cs typeface="+mn-cs"/>
              </a:rPr>
              <a:t>LAVENDER </a:t>
            </a:r>
            <a:r>
              <a:rPr lang="en-US" sz="1200" kern="1200" dirty="0">
                <a:solidFill>
                  <a:schemeClr val="tx1"/>
                </a:solidFill>
                <a:effectLst/>
                <a:latin typeface="+mn-lt"/>
                <a:ea typeface="+mn-ea"/>
                <a:cs typeface="+mn-cs"/>
              </a:rPr>
              <a:t>- breaking news and updates</a:t>
            </a:r>
          </a:p>
          <a:p>
            <a:r>
              <a:rPr lang="en-US" sz="1200" b="1" kern="1200" dirty="0">
                <a:solidFill>
                  <a:schemeClr val="tx1"/>
                </a:solidFill>
                <a:effectLst/>
                <a:latin typeface="+mn-lt"/>
                <a:ea typeface="+mn-ea"/>
                <a:cs typeface="+mn-cs"/>
              </a:rPr>
              <a:t>RED</a:t>
            </a:r>
            <a:r>
              <a:rPr lang="en-US" sz="1200" kern="1200" dirty="0">
                <a:solidFill>
                  <a:schemeClr val="tx1"/>
                </a:solidFill>
                <a:effectLst/>
                <a:latin typeface="+mn-lt"/>
                <a:ea typeface="+mn-ea"/>
                <a:cs typeface="+mn-cs"/>
              </a:rPr>
              <a:t> - for specific knowledge on a scouting program, additional information, or guidance </a:t>
            </a:r>
          </a:p>
          <a:p>
            <a:r>
              <a:rPr lang="en-US" sz="1200" b="1" kern="1200" dirty="0">
                <a:solidFill>
                  <a:schemeClr val="tx1"/>
                </a:solidFill>
                <a:effectLst/>
                <a:latin typeface="+mn-lt"/>
                <a:ea typeface="+mn-ea"/>
                <a:cs typeface="+mn-cs"/>
              </a:rPr>
              <a:t>BLUE</a:t>
            </a:r>
            <a:r>
              <a:rPr lang="en-US" sz="1200" kern="1200" dirty="0">
                <a:solidFill>
                  <a:schemeClr val="tx1"/>
                </a:solidFill>
                <a:effectLst/>
                <a:latin typeface="+mn-lt"/>
                <a:ea typeface="+mn-ea"/>
                <a:cs typeface="+mn-cs"/>
              </a:rPr>
              <a:t> - shows Scouting America’s national high adventure base websites. </a:t>
            </a:r>
          </a:p>
          <a:p>
            <a:r>
              <a:rPr lang="en-US" sz="1200" b="1" kern="1200" dirty="0">
                <a:solidFill>
                  <a:schemeClr val="tx1"/>
                </a:solidFill>
                <a:effectLst/>
                <a:latin typeface="+mn-lt"/>
                <a:ea typeface="+mn-ea"/>
                <a:cs typeface="+mn-cs"/>
              </a:rPr>
              <a:t>ORANGE</a:t>
            </a:r>
            <a:r>
              <a:rPr lang="en-US" sz="1200" kern="1200" dirty="0">
                <a:solidFill>
                  <a:schemeClr val="tx1"/>
                </a:solidFill>
                <a:effectLst/>
                <a:latin typeface="+mn-lt"/>
                <a:ea typeface="+mn-ea"/>
                <a:cs typeface="+mn-cs"/>
              </a:rPr>
              <a:t> - website information on supporting scouting. </a:t>
            </a:r>
          </a:p>
          <a:p>
            <a:r>
              <a:rPr lang="en-US" sz="1200" b="1" kern="1200" dirty="0">
                <a:solidFill>
                  <a:schemeClr val="tx1"/>
                </a:solidFill>
                <a:effectLst/>
                <a:latin typeface="+mn-lt"/>
                <a:ea typeface="+mn-ea"/>
                <a:cs typeface="+mn-cs"/>
              </a:rPr>
              <a:t>GREEN</a:t>
            </a:r>
            <a:r>
              <a:rPr lang="en-US" sz="1200" kern="1200" dirty="0">
                <a:solidFill>
                  <a:schemeClr val="tx1"/>
                </a:solidFill>
                <a:effectLst/>
                <a:latin typeface="+mn-lt"/>
                <a:ea typeface="+mn-ea"/>
                <a:cs typeface="+mn-cs"/>
              </a:rPr>
              <a:t> - Official sites that are at the local level and have a website address specific to your area. </a:t>
            </a:r>
          </a:p>
          <a:p>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Instructor:</a:t>
            </a:r>
            <a:r>
              <a:rPr lang="en-US" sz="1200" kern="1200" dirty="0">
                <a:solidFill>
                  <a:schemeClr val="tx1"/>
                </a:solidFill>
                <a:effectLst/>
                <a:latin typeface="+mn-lt"/>
                <a:ea typeface="+mn-ea"/>
                <a:cs typeface="+mn-cs"/>
              </a:rPr>
              <a:t> As you can see, there are multiple sites here you may be unaware of, and Scouting America continues to add more sites for more specialized resource areas. </a:t>
            </a:r>
          </a:p>
          <a:p>
            <a:r>
              <a:rPr lang="en-US" sz="1200" kern="1200" dirty="0">
                <a:solidFill>
                  <a:schemeClr val="tx1"/>
                </a:solidFill>
                <a:effectLst/>
                <a:latin typeface="+mn-lt"/>
                <a:ea typeface="+mn-ea"/>
                <a:cs typeface="+mn-cs"/>
              </a:rPr>
              <a:t>Do not feel that you need to capture all of them but get enough to energize the participants and show that there is a lot out there. </a:t>
            </a:r>
          </a:p>
          <a:p>
            <a:pPr>
              <a:lnSpc>
                <a:spcPct val="150000"/>
              </a:lnSpc>
            </a:pPr>
            <a:endParaRPr lang="en-US" dirty="0"/>
          </a:p>
        </p:txBody>
      </p:sp>
      <p:sp>
        <p:nvSpPr>
          <p:cNvPr id="4" name="Slide Number Placeholder 3">
            <a:extLst>
              <a:ext uri="{FF2B5EF4-FFF2-40B4-BE49-F238E27FC236}">
                <a16:creationId xmlns:a16="http://schemas.microsoft.com/office/drawing/2014/main" id="{FFCA37B1-4680-0FCA-B81A-9510E4E1415B}"/>
              </a:ext>
            </a:extLst>
          </p:cNvPr>
          <p:cNvSpPr>
            <a:spLocks noGrp="1"/>
          </p:cNvSpPr>
          <p:nvPr>
            <p:ph type="sldNum" sz="quarter" idx="10"/>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249588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How Scouting Distributes Info</a:t>
            </a:r>
          </a:p>
          <a:p>
            <a:r>
              <a:rPr lang="en-US" b="1" dirty="0"/>
              <a:t>“Know Where It’s Coming From”</a:t>
            </a:r>
          </a:p>
          <a:p>
            <a:r>
              <a:rPr dirty="0"/>
              <a:t>Scouting America isn’t hiding its info—it’s putting it out in all the right places. Newsletters, council emails, official websites, and yes, even printed handbooks and brochures, are still the main vehicles for real updates.</a:t>
            </a:r>
          </a:p>
          <a:p>
            <a:endParaRPr dirty="0"/>
          </a:p>
          <a:p>
            <a:r>
              <a:rPr dirty="0"/>
              <a:t>If your inbox is a mess, set filters to catch those Scouting messages. Better yet, </a:t>
            </a:r>
            <a:r>
              <a:rPr lang="en-US" dirty="0"/>
              <a:t>encourage your leaders to make it a habit to read official handouts and check</a:t>
            </a:r>
            <a:r>
              <a:rPr dirty="0"/>
              <a:t> council calendars. This is how you make sure your team isn’t guessing—they’re getting it straight from the source.</a:t>
            </a:r>
          </a:p>
          <a:p>
            <a:endParaRPr dirty="0"/>
          </a:p>
          <a:p>
            <a:r>
              <a:rPr dirty="0"/>
              <a:t>And </a:t>
            </a:r>
            <a:r>
              <a:rPr lang="en-US" dirty="0"/>
              <a:t>remember,</a:t>
            </a:r>
            <a:r>
              <a:rPr dirty="0"/>
              <a:t> just because something is in print doesn’t mean it’s outdated. Plenty of official materials still come that way, and they’re just as valuable.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50000"/>
              </a:lnSpc>
            </a:pPr>
            <a:r>
              <a:rPr lang="en-US" b="1" i="0" u="none" dirty="0"/>
              <a:t>Scouting.org</a:t>
            </a:r>
            <a:endParaRPr lang="en-US" i="0" u="none" dirty="0"/>
          </a:p>
          <a:p>
            <a:pPr algn="l">
              <a:lnSpc>
                <a:spcPct val="150000"/>
              </a:lnSpc>
            </a:pPr>
            <a:r>
              <a:rPr lang="en-US" dirty="0"/>
              <a:t>This site serves as your primary library of knowledge, forms, publications, and policies.  We’re going to spend some time getting familiar with it, as it will be of great assistance with those commissioner objectives we discussed earlier.  </a:t>
            </a:r>
          </a:p>
          <a:p>
            <a:pPr algn="l">
              <a:lnSpc>
                <a:spcPct val="150000"/>
              </a:lnSpc>
            </a:pPr>
            <a:endParaRPr lang="en-US" dirty="0"/>
          </a:p>
          <a:p>
            <a:pPr algn="l">
              <a:lnSpc>
                <a:spcPct val="150000"/>
              </a:lnSpc>
            </a:pPr>
            <a:r>
              <a:rPr lang="en-US" dirty="0"/>
              <a:t>The following slide displays some of the available options. </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12</a:t>
            </a:fld>
            <a:endParaRPr lang="en-US"/>
          </a:p>
        </p:txBody>
      </p:sp>
    </p:spTree>
    <p:extLst>
      <p:ext uri="{BB962C8B-B14F-4D97-AF65-F5344CB8AC3E}">
        <p14:creationId xmlns:p14="http://schemas.microsoft.com/office/powerpoint/2010/main" val="3874392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50000"/>
              </a:lnSpc>
            </a:pPr>
            <a:r>
              <a:rPr lang="en-US" b="1" i="0" dirty="0"/>
              <a:t>Scouting.org</a:t>
            </a:r>
            <a:r>
              <a:rPr lang="en-US" b="1" i="1" dirty="0"/>
              <a:t>	</a:t>
            </a:r>
          </a:p>
          <a:p>
            <a:pPr algn="l">
              <a:lnSpc>
                <a:spcPct val="150000"/>
              </a:lnSpc>
            </a:pPr>
            <a:r>
              <a:rPr lang="en-US" dirty="0"/>
              <a:t>Many topics can be reached by simply typing </a:t>
            </a:r>
            <a:r>
              <a:rPr lang="en-US" b="1" dirty="0">
                <a:solidFill>
                  <a:srgbClr val="0432FF"/>
                </a:solidFill>
              </a:rPr>
              <a:t>scouting.org, </a:t>
            </a:r>
            <a:r>
              <a:rPr lang="en-US" b="0" dirty="0">
                <a:solidFill>
                  <a:srgbClr val="0432FF"/>
                </a:solidFill>
              </a:rPr>
              <a:t>adding</a:t>
            </a:r>
            <a:r>
              <a:rPr lang="en-US" dirty="0">
                <a:solidFill>
                  <a:srgbClr val="0432FF"/>
                </a:solidFill>
              </a:rPr>
              <a:t> a </a:t>
            </a:r>
            <a:r>
              <a:rPr lang="en-US" dirty="0"/>
              <a:t>forward slash “</a:t>
            </a:r>
            <a:r>
              <a:rPr lang="en-US" b="1" dirty="0"/>
              <a:t>/</a:t>
            </a:r>
            <a:r>
              <a:rPr lang="en-US" dirty="0"/>
              <a:t> ” followed by the </a:t>
            </a:r>
            <a:r>
              <a:rPr lang="en-US" b="1" dirty="0"/>
              <a:t>topic</a:t>
            </a:r>
            <a:r>
              <a:rPr lang="en-US" dirty="0"/>
              <a:t> of interest.</a:t>
            </a:r>
          </a:p>
          <a:p>
            <a:pPr algn="l">
              <a:lnSpc>
                <a:spcPct val="150000"/>
              </a:lnSpc>
            </a:pPr>
            <a:endParaRPr lang="en-US" dirty="0"/>
          </a:p>
          <a:p>
            <a:pPr algn="l">
              <a:lnSpc>
                <a:spcPct val="150000"/>
              </a:lnSpc>
            </a:pPr>
            <a:r>
              <a:rPr lang="en-US" dirty="0"/>
              <a:t>The slide shows many of the key words that work and will take you directly to the associated page without requiring a single drop-down.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42601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News Sites</a:t>
            </a:r>
          </a:p>
          <a:p>
            <a:r>
              <a:rPr lang="en-US" dirty="0"/>
              <a:t>Do you like to stay up-to-date on the latest in scouting and see if the rumors are true? </a:t>
            </a:r>
          </a:p>
          <a:p>
            <a:pPr marL="171450" indent="-171450">
              <a:buFont typeface="Arial" panose="020B0604020202020204" pitchFamily="34" charset="0"/>
              <a:buChar char="•"/>
            </a:pPr>
            <a:r>
              <a:rPr lang="en-US" i="1" dirty="0"/>
              <a:t>Scouting Wire </a:t>
            </a:r>
            <a:r>
              <a:rPr lang="en-US" dirty="0"/>
              <a:t>provides updates on upcoming changes and news items, including new council executives.  </a:t>
            </a:r>
          </a:p>
          <a:p>
            <a:pPr marL="171450" indent="-171450">
              <a:buFont typeface="Arial" panose="020B0604020202020204" pitchFamily="34" charset="0"/>
              <a:buChar char="•"/>
            </a:pPr>
            <a:r>
              <a:rPr lang="en-US" dirty="0"/>
              <a:t>The </a:t>
            </a:r>
            <a:r>
              <a:rPr lang="en-US" i="1" dirty="0"/>
              <a:t>Aaron on Scouting </a:t>
            </a:r>
            <a:r>
              <a:rPr lang="en-US" dirty="0"/>
              <a:t>blog provides a modern social media feel and includes things such as “ask the expert”. </a:t>
            </a:r>
          </a:p>
          <a:p>
            <a:endParaRPr lang="en-US" dirty="0"/>
          </a:p>
          <a:p>
            <a:r>
              <a:rPr lang="en-US" dirty="0"/>
              <a:t>Give them a try.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codes on the slide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250085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82346-EAE7-25A3-50E1-4449671F4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853D19-1FC3-F2F1-C80D-CC2DDCF909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A7075C-5B7F-C3F9-E2D3-2A7D93E5802F}"/>
              </a:ext>
            </a:extLst>
          </p:cNvPr>
          <p:cNvSpPr>
            <a:spLocks noGrp="1"/>
          </p:cNvSpPr>
          <p:nvPr>
            <p:ph type="body" idx="1"/>
          </p:nvPr>
        </p:nvSpPr>
        <p:spPr/>
        <p:txBody>
          <a:bodyPr/>
          <a:lstStyle/>
          <a:p>
            <a:pPr algn="l">
              <a:lnSpc>
                <a:spcPct val="150000"/>
              </a:lnSpc>
            </a:pPr>
            <a:r>
              <a:rPr lang="en-US" b="1" i="0" dirty="0"/>
              <a:t>Bi-Monthly Newsletter</a:t>
            </a:r>
            <a:endParaRPr lang="en-US" b="1" i="1" dirty="0"/>
          </a:p>
          <a:p>
            <a:pPr algn="l">
              <a:lnSpc>
                <a:spcPct val="150000"/>
              </a:lnSpc>
            </a:pPr>
            <a:r>
              <a:rPr lang="en-US" dirty="0"/>
              <a:t>The bi-monthly </a:t>
            </a:r>
            <a:r>
              <a:rPr lang="en-US" b="1" dirty="0"/>
              <a:t>Commissioner </a:t>
            </a:r>
            <a:r>
              <a:rPr lang="en-US" b="1" dirty="0" err="1"/>
              <a:t>eBlast</a:t>
            </a:r>
            <a:r>
              <a:rPr lang="en-US" b="1" dirty="0"/>
              <a:t> </a:t>
            </a:r>
            <a:r>
              <a:rPr lang="en-US" dirty="0"/>
              <a:t>can be obtained by signing up to receive it by email OR by going to the website where all </a:t>
            </a:r>
            <a:r>
              <a:rPr lang="en-US" dirty="0" err="1"/>
              <a:t>eBlasts</a:t>
            </a:r>
            <a:r>
              <a:rPr lang="en-US" dirty="0"/>
              <a:t> are archived.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 on the slide</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95E6410-CB5C-83F2-2BE0-770EE41478DE}"/>
              </a:ext>
            </a:extLst>
          </p:cNvPr>
          <p:cNvSpPr>
            <a:spLocks noGrp="1"/>
          </p:cNvSpPr>
          <p:nvPr>
            <p:ph type="sldNum" sz="quarter" idx="10"/>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1028746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58262-09A8-B691-557F-33BFAD70EC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DC129-FAF7-8A03-CC36-93B80E4174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A08C94-D71F-CAF9-43ED-9C0D4B86AE89}"/>
              </a:ext>
            </a:extLst>
          </p:cNvPr>
          <p:cNvSpPr>
            <a:spLocks noGrp="1"/>
          </p:cNvSpPr>
          <p:nvPr>
            <p:ph type="body" idx="1"/>
          </p:nvPr>
        </p:nvSpPr>
        <p:spPr>
          <a:xfrm>
            <a:off x="701040" y="4473891"/>
            <a:ext cx="5608320" cy="4183971"/>
          </a:xfrm>
        </p:spPr>
        <p:txBody>
          <a:bodyPr/>
          <a:lstStyle/>
          <a:p>
            <a:r>
              <a:rPr lang="en-US" b="1" dirty="0"/>
              <a:t>Scoutly</a:t>
            </a:r>
          </a:p>
          <a:p>
            <a:r>
              <a:rPr lang="en-US" b="0" dirty="0"/>
              <a:t>As of summer 2025, Scoutly is now available 24/7 on </a:t>
            </a:r>
            <a:r>
              <a:rPr lang="en-US" b="1" dirty="0"/>
              <a:t>Scouting.org </a:t>
            </a:r>
            <a:r>
              <a:rPr lang="en-US" b="0" dirty="0"/>
              <a:t>and </a:t>
            </a:r>
            <a:r>
              <a:rPr lang="en-US" b="1" dirty="0"/>
              <a:t>BeAScout.org</a:t>
            </a:r>
            <a:r>
              <a:rPr lang="en-US" b="0" dirty="0"/>
              <a:t>, providing answers to a variety of Scouting-related questions. It is an interactive chatbot trained on an extensive, contained knowledge base of official Scouting America resources.  </a:t>
            </a:r>
          </a:p>
          <a:p>
            <a:endParaRPr lang="en-US" b="0" dirty="0"/>
          </a:p>
          <a:p>
            <a:r>
              <a:rPr lang="en-US" b="0" dirty="0"/>
              <a:t>You can interact with Scoutly by selecting the floating Scoutly icon on the lower right corner of each of these websites. </a:t>
            </a:r>
          </a:p>
          <a:p>
            <a:endParaRPr lang="en-US" dirty="0"/>
          </a:p>
          <a:p>
            <a:r>
              <a:rPr lang="en-US" b="1" dirty="0"/>
              <a:t>Key Features of Scoutly Include:</a:t>
            </a:r>
          </a:p>
          <a:p>
            <a:pPr marL="174708" indent="-174708">
              <a:buFont typeface="Arial" panose="020B0604020202020204" pitchFamily="34" charset="0"/>
              <a:buChar char="•"/>
            </a:pPr>
            <a:r>
              <a:rPr lang="en-US" b="1" dirty="0"/>
              <a:t>Dedicated Knowledge Base</a:t>
            </a:r>
            <a:r>
              <a:rPr lang="en-US" dirty="0"/>
              <a:t>: Scoutly is trained on official Scouting America documents, including the Guide to Safe Scouting, program handbooks, and leader guides, ensuring all information is accurate and safe.</a:t>
            </a:r>
          </a:p>
          <a:p>
            <a:pPr marL="174708" indent="-174708">
              <a:buFont typeface="Arial" panose="020B0604020202020204" pitchFamily="34" charset="0"/>
              <a:buChar char="•"/>
            </a:pPr>
            <a:r>
              <a:rPr lang="en-US" b="1" dirty="0"/>
              <a:t>Merit Badge Expertise</a:t>
            </a:r>
            <a:r>
              <a:rPr lang="en-US" dirty="0"/>
              <a:t>: The assistant has a comprehensive understanding of all Scouts BSA merit badges, with detailed information from the official merit badge pamphlets. It will also serve as the primary source for the new Artificial Intelligence Merit Badge, scheduled for release in mid-September 2025.</a:t>
            </a:r>
          </a:p>
          <a:p>
            <a:pPr marL="174708" indent="-174708">
              <a:buFont typeface="Arial" panose="020B0604020202020204" pitchFamily="34" charset="0"/>
              <a:buChar char="•"/>
            </a:pPr>
            <a:r>
              <a:rPr lang="en-US" b="1" dirty="0"/>
              <a:t>Simplified Registration</a:t>
            </a:r>
            <a:r>
              <a:rPr lang="en-US" dirty="0"/>
              <a:t>: Scoutly offers a conversational approach to help new parents find and register their children in a local unit, streamlining the entire onboarding process.</a:t>
            </a:r>
          </a:p>
          <a:p>
            <a:pPr marL="174708" indent="-174708">
              <a:buFont typeface="Arial" panose="020B0604020202020204" pitchFamily="34" charset="0"/>
              <a:buChar char="•"/>
            </a:pPr>
            <a:r>
              <a:rPr lang="en-US" b="1" dirty="0"/>
              <a:t>Round-the-Clock Support</a:t>
            </a:r>
            <a:r>
              <a:rPr lang="en-US" dirty="0"/>
              <a:t>: Available on </a:t>
            </a:r>
            <a:r>
              <a:rPr lang="en-US" dirty="0">
                <a:hlinkClick r:id="rId3"/>
              </a:rPr>
              <a:t>Scouting.org</a:t>
            </a:r>
            <a:r>
              <a:rPr lang="en-US" dirty="0"/>
              <a:t> and </a:t>
            </a:r>
            <a:r>
              <a:rPr lang="en-US" dirty="0">
                <a:hlinkClick r:id="rId4"/>
              </a:rPr>
              <a:t>BeAScout.org</a:t>
            </a:r>
            <a:r>
              <a:rPr lang="en-US" dirty="0"/>
              <a:t>, Scoutly provides quick answers to a variety of Scouting questions.</a:t>
            </a:r>
          </a:p>
          <a:p>
            <a:endParaRPr lang="en-US" dirty="0"/>
          </a:p>
        </p:txBody>
      </p:sp>
      <p:sp>
        <p:nvSpPr>
          <p:cNvPr id="4" name="Slide Number Placeholder 3">
            <a:extLst>
              <a:ext uri="{FF2B5EF4-FFF2-40B4-BE49-F238E27FC236}">
                <a16:creationId xmlns:a16="http://schemas.microsoft.com/office/drawing/2014/main" id="{B5A2255A-1259-E605-A6A8-EA9C31D37C83}"/>
              </a:ext>
            </a:extLst>
          </p:cNvPr>
          <p:cNvSpPr>
            <a:spLocks noGrp="1"/>
          </p:cNvSpPr>
          <p:nvPr>
            <p:ph type="sldNum" sz="quarter" idx="10"/>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2990552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50000"/>
              </a:lnSpc>
            </a:pPr>
            <a:r>
              <a:rPr lang="en-US" b="1" i="0" u="none" dirty="0"/>
              <a:t>Scouting.org Program Tabs</a:t>
            </a:r>
            <a:endParaRPr lang="en-US" i="0" u="none" dirty="0"/>
          </a:p>
          <a:p>
            <a:pPr algn="just">
              <a:lnSpc>
                <a:spcPct val="150000"/>
              </a:lnSpc>
            </a:pPr>
            <a:r>
              <a:rPr lang="en-US" dirty="0"/>
              <a:t>Scroll down to find the different program areas. Clicking on each will take you to a page chock-full of information, links, forms, and publications related to that program area.</a:t>
            </a:r>
          </a:p>
          <a:p>
            <a:pPr algn="just">
              <a:lnSpc>
                <a:spcPct val="150000"/>
              </a:lnSpc>
            </a:pPr>
            <a:endParaRPr lang="en-US" dirty="0"/>
          </a:p>
          <a:p>
            <a:pPr algn="just">
              <a:lnSpc>
                <a:spcPct val="150000"/>
              </a:lnSpc>
            </a:pPr>
            <a:r>
              <a:rPr lang="en-US" dirty="0"/>
              <a:t>Remember, all we had to do was visit Scouting.org and select the desired program.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codes on the slide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786186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Scouting Safely</a:t>
            </a:r>
          </a:p>
          <a:p>
            <a:r>
              <a:rPr lang="en-US" dirty="0"/>
              <a:t>This site helps units understand where to go for </a:t>
            </a:r>
            <a:r>
              <a:rPr lang="en-US" b="1" dirty="0"/>
              <a:t>official Scouting America policy </a:t>
            </a:r>
            <a:r>
              <a:rPr lang="en-US" dirty="0"/>
              <a:t>and guidance.</a:t>
            </a:r>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18</a:t>
            </a:fld>
            <a:endParaRPr lang="en-US"/>
          </a:p>
        </p:txBody>
      </p:sp>
    </p:spTree>
    <p:extLst>
      <p:ext uri="{BB962C8B-B14F-4D97-AF65-F5344CB8AC3E}">
        <p14:creationId xmlns:p14="http://schemas.microsoft.com/office/powerpoint/2010/main" val="1088877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50000"/>
              </a:lnSpc>
            </a:pPr>
            <a:r>
              <a:rPr lang="en-US" b="1" i="0" u="none" dirty="0"/>
              <a:t>Commissioners Information Central!</a:t>
            </a:r>
          </a:p>
          <a:p>
            <a:pPr algn="just">
              <a:lnSpc>
                <a:spcPct val="150000"/>
              </a:lnSpc>
            </a:pPr>
            <a:r>
              <a:rPr lang="en-US" b="1" i="0" u="none" dirty="0"/>
              <a:t>Handout: BCS 108 – Resources Links for Commissioners – 1 per person</a:t>
            </a:r>
          </a:p>
          <a:p>
            <a:r>
              <a:rPr lang="en-US" sz="1200" kern="1200" dirty="0">
                <a:solidFill>
                  <a:schemeClr val="tx1"/>
                </a:solidFill>
                <a:effectLst/>
                <a:latin typeface="+mn-lt"/>
                <a:ea typeface="+mn-ea"/>
                <a:cs typeface="+mn-cs"/>
              </a:rPr>
              <a:t>Everything, from our Core Concepts to training, Unit Connections, recruiting guides, and Commissioner </a:t>
            </a:r>
            <a:r>
              <a:rPr lang="en-US" sz="1200" kern="1200" dirty="0" err="1">
                <a:solidFill>
                  <a:schemeClr val="tx1"/>
                </a:solidFill>
                <a:effectLst/>
                <a:latin typeface="+mn-lt"/>
                <a:ea typeface="+mn-ea"/>
                <a:cs typeface="+mn-cs"/>
              </a:rPr>
              <a:t>eBlasts</a:t>
            </a:r>
            <a:r>
              <a:rPr lang="en-US" sz="1200" kern="1200" dirty="0">
                <a:solidFill>
                  <a:schemeClr val="tx1"/>
                </a:solidFill>
                <a:effectLst/>
                <a:latin typeface="+mn-lt"/>
                <a:ea typeface="+mn-ea"/>
                <a:cs typeface="+mn-cs"/>
              </a:rPr>
              <a:t>, is available on this site. The tools you learn here can help you execute those commission objectives effectively.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Become acquainted with and stay current with the Commissioner eblast ---- here is a link to</a:t>
            </a:r>
            <a:r>
              <a:rPr lang="en-US" sz="1200" b="1" kern="1200" dirty="0">
                <a:solidFill>
                  <a:schemeClr val="tx1"/>
                </a:solidFill>
                <a:effectLst/>
                <a:latin typeface="+mn-lt"/>
                <a:ea typeface="+mn-ea"/>
                <a:cs typeface="+mn-cs"/>
              </a:rPr>
              <a:t> “Resource-Links-for-Commissioners” </a:t>
            </a:r>
            <a:r>
              <a:rPr lang="en-US" sz="1200" kern="1200" dirty="0">
                <a:solidFill>
                  <a:schemeClr val="tx1"/>
                </a:solidFill>
                <a:effectLst/>
                <a:latin typeface="+mn-lt"/>
                <a:ea typeface="+mn-ea"/>
                <a:cs typeface="+mn-cs"/>
              </a:rPr>
              <a:t>which was shared in an eblast from the summer of 2025.</a:t>
            </a:r>
          </a:p>
          <a:p>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codes on the slide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19</a:t>
            </a:fld>
            <a:endParaRPr lang="en-US"/>
          </a:p>
        </p:txBody>
      </p:sp>
    </p:spTree>
    <p:extLst>
      <p:ext uri="{BB962C8B-B14F-4D97-AF65-F5344CB8AC3E}">
        <p14:creationId xmlns:p14="http://schemas.microsoft.com/office/powerpoint/2010/main" val="1599856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3DE93-B46A-67CC-D07B-1B8E5F2971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6E52C8-A62F-B7EC-6F56-37D888A40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25757A-CAE4-1C1A-CE0F-D65C17C6270B}"/>
              </a:ext>
            </a:extLst>
          </p:cNvPr>
          <p:cNvSpPr>
            <a:spLocks noGrp="1"/>
          </p:cNvSpPr>
          <p:nvPr>
            <p:ph type="body" idx="1"/>
          </p:nvPr>
        </p:nvSpPr>
        <p:spPr/>
        <p:txBody>
          <a:bodyPr/>
          <a:lstStyle/>
          <a:p>
            <a:pPr algn="just" defTabSz="931774">
              <a:lnSpc>
                <a:spcPct val="150000"/>
              </a:lnSpc>
              <a:defRPr/>
            </a:pPr>
            <a:r>
              <a:rPr lang="en-US" b="1" u="none" dirty="0"/>
              <a:t>Course Objectives:  </a:t>
            </a:r>
          </a:p>
          <a:p>
            <a:pPr marL="0" marR="0" lvl="0" indent="0" algn="just" defTabSz="914400" rtl="0" eaLnBrk="1" fontAlgn="auto" latinLnBrk="0" hangingPunct="1">
              <a:lnSpc>
                <a:spcPct val="15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Introduce the learning objectives, noting that by the end of this training, each participant should…</a:t>
            </a:r>
            <a:endParaRPr lang="en-US" dirty="0"/>
          </a:p>
          <a:p>
            <a:pPr marL="174708" indent="-174708" algn="just">
              <a:lnSpc>
                <a:spcPct val="150000"/>
              </a:lnSpc>
              <a:buFont typeface="Arial" panose="020B0604020202020204" pitchFamily="34" charset="0"/>
              <a:buChar char="•"/>
            </a:pPr>
            <a:r>
              <a:rPr lang="en-US" b="1" dirty="0"/>
              <a:t>Recognize</a:t>
            </a:r>
            <a:r>
              <a:rPr lang="en-US" dirty="0"/>
              <a:t> resources with good information</a:t>
            </a:r>
          </a:p>
          <a:p>
            <a:pPr marL="174708" indent="-174708" algn="just">
              <a:lnSpc>
                <a:spcPct val="150000"/>
              </a:lnSpc>
              <a:buFont typeface="Arial" panose="020B0604020202020204" pitchFamily="34" charset="0"/>
              <a:buChar char="•"/>
            </a:pPr>
            <a:r>
              <a:rPr lang="en-US" b="1" dirty="0"/>
              <a:t>Select</a:t>
            </a:r>
            <a:r>
              <a:rPr lang="en-US" dirty="0"/>
              <a:t> reliable websites</a:t>
            </a:r>
          </a:p>
          <a:p>
            <a:pPr marL="174708" indent="-174708" algn="just">
              <a:lnSpc>
                <a:spcPct val="150000"/>
              </a:lnSpc>
              <a:buFont typeface="Arial" panose="020B0604020202020204" pitchFamily="34" charset="0"/>
              <a:buChar char="•"/>
            </a:pPr>
            <a:r>
              <a:rPr lang="en-US" b="1" dirty="0"/>
              <a:t>Know</a:t>
            </a:r>
            <a:r>
              <a:rPr lang="en-US" dirty="0"/>
              <a:t> internet resources for commissioners</a:t>
            </a:r>
          </a:p>
          <a:p>
            <a:pPr marL="174708" indent="-174708" algn="just">
              <a:lnSpc>
                <a:spcPct val="150000"/>
              </a:lnSpc>
              <a:buFont typeface="Arial" panose="020B0604020202020204" pitchFamily="34" charset="0"/>
              <a:buChar char="•"/>
            </a:pPr>
            <a:endParaRPr lang="en-US" dirty="0"/>
          </a:p>
          <a:p>
            <a:endParaRPr lang="en-US" dirty="0"/>
          </a:p>
        </p:txBody>
      </p:sp>
      <p:sp>
        <p:nvSpPr>
          <p:cNvPr id="4" name="Slide Number Placeholder 3">
            <a:extLst>
              <a:ext uri="{FF2B5EF4-FFF2-40B4-BE49-F238E27FC236}">
                <a16:creationId xmlns:a16="http://schemas.microsoft.com/office/drawing/2014/main" id="{98580780-239F-7A16-3C02-213D37B52C61}"/>
              </a:ext>
            </a:extLst>
          </p:cNvPr>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2245730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49438" y="1181100"/>
            <a:ext cx="3467100" cy="1949450"/>
          </a:xfrm>
        </p:spPr>
      </p:sp>
      <p:sp>
        <p:nvSpPr>
          <p:cNvPr id="3" name="Notes Placeholder 2"/>
          <p:cNvSpPr>
            <a:spLocks noGrp="1"/>
          </p:cNvSpPr>
          <p:nvPr>
            <p:ph type="body" idx="1"/>
          </p:nvPr>
        </p:nvSpPr>
        <p:spPr>
          <a:xfrm>
            <a:off x="716619" y="3241572"/>
            <a:ext cx="5732949" cy="5394649"/>
          </a:xfrm>
        </p:spPr>
        <p:txBody>
          <a:bodyPr/>
          <a:lstStyle/>
          <a:p>
            <a:pPr>
              <a:lnSpc>
                <a:spcPct val="150000"/>
              </a:lnSpc>
            </a:pPr>
            <a:r>
              <a:rPr lang="en-US" b="1" dirty="0"/>
              <a:t>My.Scouting.org</a:t>
            </a:r>
          </a:p>
          <a:p>
            <a:pPr marL="0" marR="0" lvl="0" indent="0" algn="l" defTabSz="914400" rtl="0" eaLnBrk="1" fontAlgn="auto" latinLnBrk="0" hangingPunct="1">
              <a:lnSpc>
                <a:spcPct val="150000"/>
              </a:lnSpc>
              <a:spcBef>
                <a:spcPts val="0"/>
              </a:spcBef>
              <a:spcAft>
                <a:spcPts val="0"/>
              </a:spcAft>
              <a:buClrTx/>
              <a:buSzTx/>
              <a:buFontTx/>
              <a:buNone/>
              <a:tabLst/>
              <a:defRPr/>
            </a:pPr>
            <a:r>
              <a:rPr lang="en-US" b="1" dirty="0"/>
              <a:t>Instructor note: While in Slide Show mode, click on the arrow to open the link </a:t>
            </a:r>
            <a:r>
              <a:rPr lang="en-US" sz="1200" u="sng" kern="1200" dirty="0">
                <a:solidFill>
                  <a:schemeClr val="tx1"/>
                </a:solidFill>
                <a:effectLst/>
                <a:latin typeface="+mn-lt"/>
                <a:ea typeface="+mn-ea"/>
                <a:cs typeface="+mn-cs"/>
                <a:hlinkClick r:id="rId3"/>
              </a:rPr>
              <a:t>https://www.youtube.com/watch?v=bEbezQiOaCE</a:t>
            </a:r>
            <a:r>
              <a:rPr lang="en-US" sz="1200" kern="1200" dirty="0">
                <a:solidFill>
                  <a:schemeClr val="tx1"/>
                </a:solidFill>
                <a:effectLst/>
                <a:latin typeface="+mn-lt"/>
                <a:ea typeface="+mn-ea"/>
                <a:cs typeface="+mn-cs"/>
              </a:rPr>
              <a:t> and play the 1.48-minute video.</a:t>
            </a:r>
          </a:p>
          <a:p>
            <a:pPr>
              <a:lnSpc>
                <a:spcPct val="150000"/>
              </a:lnSpc>
            </a:pPr>
            <a:endParaRPr lang="en-US" b="1" dirty="0"/>
          </a:p>
          <a:p>
            <a:r>
              <a:rPr lang="en-US" sz="1200" kern="1200" dirty="0">
                <a:solidFill>
                  <a:schemeClr val="tx1"/>
                </a:solidFill>
                <a:effectLst/>
                <a:latin typeface="+mn-lt"/>
                <a:ea typeface="+mn-ea"/>
                <a:cs typeface="+mn-cs"/>
              </a:rPr>
              <a:t>There are seven primary tools currently available on my.scouting.org, depending on your position in Scouting, as some sites have visibility restricted to those in specific positions. </a:t>
            </a:r>
          </a:p>
          <a:p>
            <a:pPr marL="171450" indent="-171450">
              <a:buFont typeface="Arial" panose="020B0604020202020204" pitchFamily="34" charset="0"/>
              <a:buChar char="•"/>
            </a:pPr>
            <a:r>
              <a:rPr lang="en-US" b="1" i="1" dirty="0"/>
              <a:t>Menu</a:t>
            </a:r>
            <a:r>
              <a:rPr lang="en-US" sz="1200" b="1" i="1" kern="1200" dirty="0">
                <a:solidFill>
                  <a:schemeClr val="tx1"/>
                </a:solidFill>
                <a:effectLst/>
                <a:latin typeface="+mn-lt"/>
                <a:ea typeface="+mn-ea"/>
                <a:cs typeface="+mn-cs"/>
              </a:rPr>
              <a:t> </a:t>
            </a:r>
            <a:r>
              <a:rPr lang="en-US" b="1" i="1" dirty="0"/>
              <a:t>Page </a:t>
            </a:r>
            <a:r>
              <a:rPr lang="en-US" sz="1200" kern="1200" dirty="0">
                <a:solidFill>
                  <a:schemeClr val="tx1"/>
                </a:solidFill>
                <a:effectLst/>
                <a:latin typeface="+mn-lt"/>
                <a:ea typeface="+mn-ea"/>
                <a:cs typeface="+mn-cs"/>
              </a:rPr>
              <a:t>will show you your current progress in your training and provide you with access to take courses. </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Commissioner Tools </a:t>
            </a:r>
            <a:r>
              <a:rPr lang="en-US" sz="1200" kern="1200" dirty="0">
                <a:solidFill>
                  <a:schemeClr val="tx1"/>
                </a:solidFill>
                <a:effectLst/>
                <a:latin typeface="+mn-lt"/>
                <a:ea typeface="+mn-ea"/>
                <a:cs typeface="+mn-cs"/>
              </a:rPr>
              <a:t>is a great commissioner tool.  There are several training modules on how to use it. </a:t>
            </a: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Training Manager </a:t>
            </a:r>
            <a:r>
              <a:rPr lang="en-US" sz="1200" i="1" kern="1200" dirty="0">
                <a:solidFill>
                  <a:schemeClr val="tx1"/>
                </a:solidFill>
                <a:effectLst/>
                <a:latin typeface="+mn-lt"/>
                <a:ea typeface="+mn-ea"/>
                <a:cs typeface="+mn-cs"/>
              </a:rPr>
              <a:t>will help you track the progress of a unit in</a:t>
            </a:r>
            <a:r>
              <a:rPr lang="en-US" sz="1200" kern="1200" dirty="0">
                <a:solidFill>
                  <a:schemeClr val="tx1"/>
                </a:solidFill>
                <a:effectLst/>
                <a:latin typeface="+mn-lt"/>
                <a:ea typeface="+mn-ea"/>
                <a:cs typeface="+mn-cs"/>
              </a:rPr>
              <a:t> training. </a:t>
            </a:r>
          </a:p>
          <a:p>
            <a:pPr marL="171450" indent="-171450">
              <a:buFont typeface="Arial" panose="020B0604020202020204" pitchFamily="34" charset="0"/>
              <a:buChar char="•"/>
            </a:pPr>
            <a:r>
              <a:rPr lang="en-US" b="1" i="1" dirty="0"/>
              <a:t>The Roster</a:t>
            </a:r>
            <a:r>
              <a:rPr lang="en-US" sz="1200" b="1" i="1" kern="1200" dirty="0">
                <a:solidFill>
                  <a:schemeClr val="tx1"/>
                </a:solidFill>
                <a:effectLst/>
                <a:latin typeface="+mn-lt"/>
                <a:ea typeface="+mn-ea"/>
                <a:cs typeface="+mn-cs"/>
              </a:rPr>
              <a:t> </a:t>
            </a:r>
            <a:r>
              <a:rPr lang="en-US" b="1" i="1" dirty="0"/>
              <a:t>Tool </a:t>
            </a:r>
            <a:r>
              <a:rPr lang="en-US" sz="1200" i="1" kern="1200" dirty="0">
                <a:solidFill>
                  <a:schemeClr val="tx1"/>
                </a:solidFill>
                <a:effectLst/>
                <a:latin typeface="+mn-lt"/>
                <a:ea typeface="+mn-ea"/>
                <a:cs typeface="+mn-cs"/>
              </a:rPr>
              <a:t>will allow you to view</a:t>
            </a:r>
            <a:r>
              <a:rPr lang="en-US" sz="1200" kern="1200" dirty="0">
                <a:solidFill>
                  <a:schemeClr val="tx1"/>
                </a:solidFill>
                <a:effectLst/>
                <a:latin typeface="+mn-lt"/>
                <a:ea typeface="+mn-ea"/>
                <a:cs typeface="+mn-cs"/>
              </a:rPr>
              <a:t> rosters. </a:t>
            </a:r>
          </a:p>
          <a:p>
            <a:pPr marL="171450" indent="-171450">
              <a:buFont typeface="Arial" panose="020B0604020202020204" pitchFamily="34" charset="0"/>
              <a:buChar char="•"/>
            </a:pPr>
            <a:r>
              <a:rPr lang="en-US" b="1" i="1" dirty="0"/>
              <a:t>The Unit</a:t>
            </a:r>
            <a:r>
              <a:rPr lang="en-US" sz="1200" b="1" i="1" kern="1200" dirty="0">
                <a:solidFill>
                  <a:schemeClr val="tx1"/>
                </a:solidFill>
                <a:effectLst/>
                <a:latin typeface="+mn-lt"/>
                <a:ea typeface="+mn-ea"/>
                <a:cs typeface="+mn-cs"/>
              </a:rPr>
              <a:t> Dashboard </a:t>
            </a:r>
            <a:r>
              <a:rPr lang="en-US" sz="1200" kern="1200" dirty="0">
                <a:solidFill>
                  <a:schemeClr val="tx1"/>
                </a:solidFill>
                <a:effectLst/>
                <a:latin typeface="+mn-lt"/>
                <a:ea typeface="+mn-ea"/>
                <a:cs typeface="+mn-cs"/>
              </a:rPr>
              <a:t>provides an overview of the organization's performance.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kern="1200" dirty="0">
                <a:solidFill>
                  <a:schemeClr val="tx1"/>
                </a:solidFill>
                <a:effectLst/>
                <a:latin typeface="+mn-lt"/>
                <a:ea typeface="+mn-ea"/>
                <a:cs typeface="+mn-cs"/>
              </a:rPr>
              <a:t>Application Manager </a:t>
            </a:r>
            <a:r>
              <a:rPr lang="en-US" sz="1200" i="1" kern="1200" dirty="0">
                <a:solidFill>
                  <a:schemeClr val="tx1"/>
                </a:solidFill>
                <a:effectLst/>
                <a:latin typeface="+mn-lt"/>
                <a:ea typeface="+mn-ea"/>
                <a:cs typeface="+mn-cs"/>
              </a:rPr>
              <a:t>p</a:t>
            </a:r>
            <a:r>
              <a:rPr lang="en-US" sz="1200" kern="1200" dirty="0">
                <a:solidFill>
                  <a:schemeClr val="tx1"/>
                </a:solidFill>
                <a:effectLst/>
                <a:latin typeface="+mn-lt"/>
                <a:ea typeface="+mn-ea"/>
                <a:cs typeface="+mn-cs"/>
              </a:rPr>
              <a:t>rovides a summary of in-progress applications, tracks the status of invitations to join, and provides several reports concerning Applications and invitations, as well as tracking membership leads.</a:t>
            </a:r>
            <a:endParaRPr lang="en-US" sz="1200" i="1"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1" i="1" kern="1200" dirty="0">
                <a:solidFill>
                  <a:schemeClr val="tx1"/>
                </a:solidFill>
                <a:effectLst/>
                <a:latin typeface="+mn-lt"/>
                <a:ea typeface="+mn-ea"/>
                <a:cs typeface="+mn-cs"/>
              </a:rPr>
              <a:t>Organization Manager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provides the </a:t>
            </a:r>
            <a:r>
              <a:rPr lang="en-US" dirty="0"/>
              <a:t>Unit Key 3 plus 3 the </a:t>
            </a:r>
            <a:r>
              <a:rPr lang="en-US" sz="1200" kern="1200" dirty="0">
                <a:solidFill>
                  <a:schemeClr val="tx1"/>
                </a:solidFill>
                <a:effectLst/>
                <a:latin typeface="+mn-lt"/>
                <a:ea typeface="+mn-ea"/>
                <a:cs typeface="+mn-cs"/>
              </a:rPr>
              <a:t>ability to manage </a:t>
            </a:r>
            <a:r>
              <a:rPr lang="en-US" dirty="0"/>
              <a:t>a</a:t>
            </a:r>
            <a:r>
              <a:rPr lang="en-US" sz="1200" kern="1200" dirty="0">
                <a:solidFill>
                  <a:schemeClr val="tx1"/>
                </a:solidFill>
                <a:effectLst/>
                <a:latin typeface="+mn-lt"/>
                <a:ea typeface="+mn-ea"/>
                <a:cs typeface="+mn-cs"/>
              </a:rPr>
              <a:t> unit’s organization information and structure. </a:t>
            </a:r>
            <a:endParaRPr lang="en-US" sz="1200" kern="1200" dirty="0">
              <a:solidFill>
                <a:schemeClr val="tx1"/>
              </a:solidFill>
              <a:effectLst/>
              <a:latin typeface="+mn-lt"/>
              <a:ea typeface="Calibri"/>
              <a:cs typeface="Calibri"/>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20</a:t>
            </a:fld>
            <a:endParaRPr lang="en-US"/>
          </a:p>
        </p:txBody>
      </p:sp>
    </p:spTree>
    <p:extLst>
      <p:ext uri="{BB962C8B-B14F-4D97-AF65-F5344CB8AC3E}">
        <p14:creationId xmlns:p14="http://schemas.microsoft.com/office/powerpoint/2010/main" val="156199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Stay on Top of Updates and Changes</a:t>
            </a:r>
          </a:p>
          <a:p>
            <a:r>
              <a:rPr dirty="0"/>
              <a:t>Scouting isn’t static—it’s a living, breathing movement that updates as youth needs and national policies evolve. That’s why staying up to date isn’t optional, especially for commissioners.</a:t>
            </a:r>
          </a:p>
          <a:p>
            <a:endParaRP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Whether it’s a merit badge update or a council training change, commissioners need to be on the forefront of the information wave. Set up alerts, read the newsletters, and take 5 minutes a month to scan for changes that matter.</a:t>
            </a:r>
          </a:p>
          <a:p>
            <a:endParaRPr dirty="0"/>
          </a:p>
          <a:p>
            <a:r>
              <a:rPr dirty="0"/>
              <a:t>You’re a key communicator. That means if there’s new info, your units should hear it from you first—not from a social media rumor.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Connect with Local Committees</a:t>
            </a:r>
          </a:p>
          <a:p>
            <a:r>
              <a:rPr lang="en-US" b="0" dirty="0"/>
              <a:t>You are not in this alone. </a:t>
            </a:r>
            <a:r>
              <a:rPr dirty="0"/>
              <a:t>No commissioner should ever feel like they’re working solo. Council and district committees are built to help, and chances are, someone there has already tackled the exact challenge you're facing.</a:t>
            </a:r>
          </a:p>
          <a:p>
            <a:endParaRPr dirty="0"/>
          </a:p>
          <a:p>
            <a:r>
              <a:rPr dirty="0"/>
              <a:t>These local teams are crucial in </a:t>
            </a:r>
            <a:r>
              <a:rPr lang="en-US" dirty="0"/>
              <a:t>translating national policies into practical applications </a:t>
            </a:r>
            <a:r>
              <a:rPr dirty="0"/>
              <a:t>for local units. That means they’re a fantastic bridge between the big picture and the day-to-day reality of Scouting.</a:t>
            </a:r>
          </a:p>
          <a:p>
            <a:endParaRPr dirty="0"/>
          </a:p>
          <a:p>
            <a:r>
              <a:rPr dirty="0"/>
              <a:t>Use them. Lean on them. Build relationships. Because the more connected you are, the better you can serve—and the more up-to-date your info will be.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Council and District Committees</a:t>
            </a:r>
          </a:p>
          <a:p>
            <a:r>
              <a:rPr lang="en-US" dirty="0"/>
              <a:t>Your local Information Powerhouse. </a:t>
            </a:r>
            <a:r>
              <a:rPr dirty="0"/>
              <a:t>Local committees are where strategy meets reality. These groups aren’t just about policy—they're your front line for updates, interpretation, and support.</a:t>
            </a:r>
          </a:p>
          <a:p>
            <a:endParaRPr dirty="0"/>
          </a:p>
          <a:p>
            <a:r>
              <a:rPr dirty="0"/>
              <a:t>Whether it's advancement, training, or program support, council and district committees are where those updates first land. And because you're a commissioner, being looped in means you’re able to act—and help others act—faster.</a:t>
            </a:r>
          </a:p>
          <a:p>
            <a:endParaRPr dirty="0"/>
          </a:p>
          <a:p>
            <a:r>
              <a:rPr lang="en-US" dirty="0"/>
              <a:t>So,</a:t>
            </a:r>
            <a:r>
              <a:rPr dirty="0"/>
              <a:t> make it a point to attend, listen, </a:t>
            </a:r>
            <a:r>
              <a:rPr lang="en-US" dirty="0"/>
              <a:t>and </a:t>
            </a:r>
            <a:r>
              <a:rPr dirty="0"/>
              <a:t>contribute. Being there regularly means you’re always one of the first to know—and share—the latest.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Wrap-Up: You Are the Information Leaders</a:t>
            </a:r>
          </a:p>
          <a:p>
            <a:r>
              <a:rPr lang="en-US" sz="1200" kern="1200" dirty="0">
                <a:solidFill>
                  <a:schemeClr val="tx1"/>
                </a:solidFill>
                <a:effectLst/>
                <a:latin typeface="+mn-lt"/>
                <a:ea typeface="+mn-ea"/>
                <a:cs typeface="+mn-cs"/>
              </a:rPr>
              <a:t>Commissioners set the standard. You don’t just pass along info—you shape the way your units think about what’s accurate, helpful, and trustworthy. Commissioners are the tip of the spear when it comes to getting good information into the right hands.</a:t>
            </a:r>
          </a:p>
          <a:p>
            <a:r>
              <a:rPr lang="en-US" sz="1200" kern="1200" dirty="0">
                <a:solidFill>
                  <a:schemeClr val="tx1"/>
                </a:solidFill>
                <a:effectLst/>
                <a:latin typeface="+mn-lt"/>
                <a:ea typeface="+mn-ea"/>
                <a:cs typeface="+mn-cs"/>
              </a:rPr>
              <a:t> </a:t>
            </a:r>
            <a:endParaRPr dirty="0"/>
          </a:p>
          <a:p>
            <a:r>
              <a:rPr lang="en-US" dirty="0"/>
              <a:t>T</a:t>
            </a:r>
            <a:r>
              <a:rPr dirty="0"/>
              <a:t>ake pride in that role. Stay sharp, be skeptical of sources, and never hesitate to tap into your CST, your committees, or your council for clarity. Being the best source of information isn’t about knowing everything—it’s about knowing where to look and who to ask.</a:t>
            </a:r>
            <a:endParaRPr lang="en-US" dirty="0"/>
          </a:p>
          <a:p>
            <a:endParaRPr dirty="0"/>
          </a:p>
          <a:p>
            <a:r>
              <a:rPr dirty="0"/>
              <a:t>Set the example. Help your leaders build the same habits, and you’ll help the entire Scouting movement move forward smarter.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50000"/>
              </a:lnSpc>
            </a:pPr>
            <a:r>
              <a:rPr lang="en-US" b="1" i="0" dirty="0"/>
              <a:t>Course Summary</a:t>
            </a:r>
          </a:p>
          <a:p>
            <a:pPr algn="just">
              <a:lnSpc>
                <a:spcPct val="150000"/>
              </a:lnSpc>
            </a:pPr>
            <a:r>
              <a:rPr lang="en-US" dirty="0"/>
              <a:t>We have breezed through a lot of material today, but let’s answer a few questions before we conclude.</a:t>
            </a:r>
          </a:p>
          <a:p>
            <a:pPr algn="just">
              <a:lnSpc>
                <a:spcPct val="150000"/>
              </a:lnSpc>
            </a:pPr>
            <a:endParaRPr lang="en-US" dirty="0"/>
          </a:p>
          <a:p>
            <a:pPr algn="just">
              <a:lnSpc>
                <a:spcPct val="150000"/>
              </a:lnSpc>
            </a:pPr>
            <a:r>
              <a:rPr lang="en-US" b="1" dirty="0"/>
              <a:t>Q: What is the difference between official and unofficial websites?</a:t>
            </a:r>
          </a:p>
          <a:p>
            <a:pPr algn="just">
              <a:lnSpc>
                <a:spcPct val="150000"/>
              </a:lnSpc>
            </a:pPr>
            <a:endParaRPr lang="en-US" b="1" dirty="0"/>
          </a:p>
          <a:p>
            <a:pPr algn="just">
              <a:lnSpc>
                <a:spcPct val="150000"/>
              </a:lnSpc>
            </a:pPr>
            <a:r>
              <a:rPr lang="en-US" b="1" dirty="0"/>
              <a:t>Q: What websites are you likely to use the most and why?</a:t>
            </a:r>
          </a:p>
          <a:p>
            <a:r>
              <a:rPr lang="en-US" dirty="0"/>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25</a:t>
            </a:fld>
            <a:endParaRPr lang="en-US"/>
          </a:p>
        </p:txBody>
      </p:sp>
    </p:spTree>
    <p:extLst>
      <p:ext uri="{BB962C8B-B14F-4D97-AF65-F5344CB8AC3E}">
        <p14:creationId xmlns:p14="http://schemas.microsoft.com/office/powerpoint/2010/main" val="1716443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26</a:t>
            </a:fld>
            <a:endParaRPr lang="en-US"/>
          </a:p>
        </p:txBody>
      </p:sp>
    </p:spTree>
    <p:extLst>
      <p:ext uri="{BB962C8B-B14F-4D97-AF65-F5344CB8AC3E}">
        <p14:creationId xmlns:p14="http://schemas.microsoft.com/office/powerpoint/2010/main" val="2725590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666750" y="708025"/>
            <a:ext cx="5568950" cy="3132138"/>
          </a:xfrm>
        </p:spPr>
      </p:sp>
      <p:sp>
        <p:nvSpPr>
          <p:cNvPr id="3" name="Notes Placeholder 2"/>
          <p:cNvSpPr>
            <a:spLocks noGrp="1"/>
          </p:cNvSpPr>
          <p:nvPr>
            <p:ph type="body" idx="1"/>
          </p:nvPr>
        </p:nvSpPr>
        <p:spPr/>
        <p:txBody>
          <a:bodyPr/>
          <a:lstStyle/>
          <a:p>
            <a:r>
              <a:rPr lang="en-US" b="1" dirty="0"/>
              <a:t>The Role of Commissioners in Information Stewardship</a:t>
            </a:r>
          </a:p>
          <a:p>
            <a:r>
              <a:rPr lang="en-US" b="1" dirty="0"/>
              <a:t>“Our Leadership is the Gateway to Accurate Scouting Knowledge”</a:t>
            </a:r>
          </a:p>
          <a:p>
            <a:pPr marL="0" marR="0" lvl="0" indent="0" algn="l" defTabSz="914400" rtl="0" eaLnBrk="1" fontAlgn="auto" latinLnBrk="0" hangingPunct="1">
              <a:lnSpc>
                <a:spcPct val="100000"/>
              </a:lnSpc>
              <a:spcBef>
                <a:spcPts val="0"/>
              </a:spcBef>
              <a:spcAft>
                <a:spcPts val="0"/>
              </a:spcAft>
              <a:buClrTx/>
              <a:buSzTx/>
              <a:buFontTx/>
              <a:buNone/>
              <a:tabLst/>
              <a:defRPr/>
            </a:pPr>
            <a:r>
              <a:rPr dirty="0"/>
              <a:t>Commissioners are more than facilitators—</a:t>
            </a:r>
            <a:r>
              <a:rPr lang="en-US" dirty="0"/>
              <a:t>we</a:t>
            </a:r>
            <a:r>
              <a:rPr dirty="0"/>
              <a:t> are </a:t>
            </a:r>
            <a:r>
              <a:rPr b="1" i="1" dirty="0"/>
              <a:t>the</a:t>
            </a:r>
            <a:r>
              <a:rPr dirty="0"/>
              <a:t> </a:t>
            </a:r>
            <a:r>
              <a:rPr b="1" i="1" dirty="0"/>
              <a:t>single best resource </a:t>
            </a:r>
            <a:r>
              <a:rPr dirty="0"/>
              <a:t>for ensuring accurate, timely, and consistent information flows throughout Scouting America.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Our unique role places us at the intersection of national directives and local needs.  Commissioners are trusted stewards of Scouting knowledge.  Our leadership empowers units, councils, and districts to operate from the most current and credible information available.</a:t>
            </a:r>
          </a:p>
          <a:p>
            <a:endParaRPr dirty="0"/>
          </a:p>
          <a:p>
            <a:r>
              <a:rPr dirty="0"/>
              <a:t>Today, we’ll explore best practices for maintaining that leadership role by accessing the right resources, validating information, and leveraging your networks to ensure that your knowledge is both authoritative and actionable.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1392238" y="212725"/>
            <a:ext cx="4225925" cy="2376488"/>
          </a:xfrm>
        </p:spPr>
      </p:sp>
      <p:sp>
        <p:nvSpPr>
          <p:cNvPr id="3" name="Notes Placeholder 2"/>
          <p:cNvSpPr>
            <a:spLocks noGrp="1"/>
          </p:cNvSpPr>
          <p:nvPr>
            <p:ph type="body" idx="1"/>
          </p:nvPr>
        </p:nvSpPr>
        <p:spPr>
          <a:xfrm>
            <a:off x="701040" y="2708476"/>
            <a:ext cx="5608320" cy="6374564"/>
          </a:xfrm>
        </p:spPr>
        <p:txBody>
          <a:bodyPr/>
          <a:lstStyle/>
          <a:p>
            <a:r>
              <a:rPr lang="en-US" sz="1200" b="1" kern="1200" dirty="0">
                <a:solidFill>
                  <a:schemeClr val="tx1"/>
                </a:solidFill>
                <a:effectLst/>
                <a:latin typeface="+mn-lt"/>
                <a:ea typeface="+mn-ea"/>
                <a:cs typeface="+mn-cs"/>
              </a:rPr>
              <a:t>Finding Relevant and Credible Information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of you may have gotten a chuckle from the commercial with the tagline </a:t>
            </a:r>
            <a:r>
              <a:rPr lang="en-US" sz="1200" u="none" kern="1200" dirty="0">
                <a:solidFill>
                  <a:schemeClr val="tx1"/>
                </a:solidFill>
                <a:effectLst/>
                <a:latin typeface="+mn-lt"/>
                <a:ea typeface="+mn-ea"/>
                <a:cs typeface="+mn-cs"/>
              </a:rPr>
              <a:t>“I saw it on the internet; it must be true”.  </a:t>
            </a:r>
            <a:r>
              <a:rPr lang="en-US" sz="1200" kern="1200" dirty="0">
                <a:solidFill>
                  <a:schemeClr val="tx1"/>
                </a:solidFill>
                <a:effectLst/>
                <a:latin typeface="+mn-lt"/>
                <a:ea typeface="+mn-ea"/>
                <a:cs typeface="+mn-cs"/>
              </a:rPr>
              <a:t>There are several pitfalls associated with believing such a statement.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Don’t get lost in the web. </a:t>
            </a:r>
            <a:r>
              <a:rPr lang="en-US" sz="1200" kern="1200" dirty="0">
                <a:solidFill>
                  <a:schemeClr val="tx1"/>
                </a:solidFill>
                <a:effectLst/>
                <a:latin typeface="+mn-lt"/>
                <a:ea typeface="+mn-ea"/>
                <a:cs typeface="+mn-cs"/>
              </a:rPr>
              <a:t>It’s easy to get overwhelmed by all the information out there — some of it helpful, a lot of it not so much.  The place to start?  The official Scouting resources -- that’s where the accurate, up-to-date information lives.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What does “official Scouting America website” mean?</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 official Scouting America website is owned by Scouting America (as opposed to an individual or unit).  Any site that does not fit the definition of “official” will be called “unofficial”.  By visiting an official website, you can access the authentic verbiage, forms, and intent.  Official websites range from national to local councils.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Unofficial sites offer a wealth of valuable information but may not be entirely accurate or up to date.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What do you do if your council website has information that conflicts with the national website?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Generally, defer to the national website, as it is more likely to have the most up-to-date information.</a:t>
            </a:r>
          </a:p>
          <a:p>
            <a:r>
              <a:rPr lang="en-US" sz="1200" kern="1200" dirty="0">
                <a:solidFill>
                  <a:schemeClr val="tx1"/>
                </a:solidFill>
                <a:effectLst/>
                <a:latin typeface="+mn-lt"/>
                <a:ea typeface="+mn-ea"/>
                <a:cs typeface="+mn-cs"/>
              </a:rPr>
              <a:t>As we will see later in our discussions, most Scouting America forms are available online at the official website and are regularly updated.  Too often, we see units post outdated forms and publications on their own websites, rather than providing a link to the form or publication on an official site.  The latter is a “best practice” to pass to your units.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Before sharing any info, give it a second look. A flyer from 2014 might look legit, but the requirements or rules could’ve changed five times since then. When in doubt, don’t just guess—reach out. Council Service Territory specialists and fellow commissioners are goldmines of solid info.</a:t>
            </a:r>
          </a:p>
          <a:p>
            <a:r>
              <a:rPr lang="en-US" sz="1200" b="1" u="none" strike="noStrike"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 SMART, SKEPTICAL, and stay SHARP</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Because if commissioners aren’t careful about their sources, no one else will be.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1625" y="884238"/>
            <a:ext cx="3878263" cy="2181225"/>
          </a:xfrm>
        </p:spPr>
      </p:sp>
      <p:sp>
        <p:nvSpPr>
          <p:cNvPr id="3" name="Notes Placeholder 2"/>
          <p:cNvSpPr>
            <a:spLocks noGrp="1"/>
          </p:cNvSpPr>
          <p:nvPr>
            <p:ph type="body" idx="1"/>
          </p:nvPr>
        </p:nvSpPr>
        <p:spPr>
          <a:xfrm>
            <a:off x="771955" y="3231727"/>
            <a:ext cx="5732949" cy="5335164"/>
          </a:xfrm>
        </p:spPr>
        <p:txBody>
          <a:bodyPr/>
          <a:lstStyle/>
          <a:p>
            <a:pPr algn="just">
              <a:spcAft>
                <a:spcPts val="611"/>
              </a:spcAft>
            </a:pPr>
            <a:r>
              <a:rPr lang="en-US" b="1" dirty="0"/>
              <a:t>Recognizing Good Information Sources</a:t>
            </a:r>
          </a:p>
          <a:p>
            <a:r>
              <a:rPr lang="en-US" sz="1200" b="1" kern="1200" dirty="0">
                <a:solidFill>
                  <a:schemeClr val="tx1"/>
                </a:solidFill>
                <a:effectLst/>
                <a:latin typeface="+mn-lt"/>
                <a:ea typeface="+mn-ea"/>
                <a:cs typeface="+mn-cs"/>
              </a:rPr>
              <a:t>Follow the basic rules of thumb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Scouting America has many talented individuals who provide volunteer service, wanting to spread their knowledge and wisdom to help others avoid reinventing the wheel.  As an organization, we encourage this, but we must also be mindful that there is a shelf life to much information, as requirements, forms, and publications are updated, and sometimes a well-meaning individual may be wrong on a subject.  The key to policy information is to use the official Scouting America website.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643744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“Find Info That You Can Actually Trust”</a:t>
            </a:r>
          </a:p>
          <a:p>
            <a:r>
              <a:rPr lang="en-US" sz="1200" kern="1200" dirty="0">
                <a:solidFill>
                  <a:schemeClr val="tx1"/>
                </a:solidFill>
                <a:effectLst/>
                <a:latin typeface="+mn-lt"/>
                <a:ea typeface="+mn-ea"/>
                <a:cs typeface="+mn-cs"/>
              </a:rPr>
              <a:t>Googling is easy, but it’s a risky first move. Search engines don’t know what’s valid for Scouting—they understand what’s popular. And sometimes, what's popular can mean outdated or flat-out wrong.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quick Google search might land you in a Scoutmaster’s blog from 2013 or a Facebook post full of half-truths. Instead, think like a pro – go straight to trusted sources. The fewer clicks between you and the original info, the better.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Commissioners should lead by example—use judgment, stay sharp, and teach others how to fish for the correct info.</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Check Your Dates and Versions</a:t>
            </a:r>
          </a:p>
          <a:p>
            <a:r>
              <a:rPr dirty="0"/>
              <a:t>Outdated materials are one of the biggest causes of confusion in Scouting. A handbook from 2017 might still look official—but if the requirements changed in 2023, that’s a big problem.</a:t>
            </a:r>
            <a:r>
              <a:rPr lang="en-US" dirty="0"/>
              <a:t> </a:t>
            </a:r>
            <a:r>
              <a:rPr dirty="0"/>
              <a:t>Scouting is constantly </a:t>
            </a:r>
            <a:r>
              <a:rPr lang="en-US" dirty="0"/>
              <a:t>evolving; merit badges are updated, policies shift, and </a:t>
            </a:r>
            <a:r>
              <a:rPr dirty="0"/>
              <a:t>contact details change. That’s why it’s critical to build the habit of checking the publish date or revision tag before passing something on.</a:t>
            </a:r>
          </a:p>
          <a:p>
            <a:endParaRPr dirty="0"/>
          </a:p>
          <a:p>
            <a:r>
              <a:rPr lang="en-US" dirty="0"/>
              <a:t>R</a:t>
            </a:r>
            <a:r>
              <a:rPr dirty="0"/>
              <a:t>emind others to do the same. A commissioner who models info discipline helps keep the whole unit on the right track.</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31800" y="708025"/>
            <a:ext cx="6302375" cy="3544888"/>
          </a:xfrm>
        </p:spPr>
      </p:sp>
      <p:sp>
        <p:nvSpPr>
          <p:cNvPr id="3" name="Notes Placeholder 2"/>
          <p:cNvSpPr>
            <a:spLocks noGrp="1"/>
          </p:cNvSpPr>
          <p:nvPr>
            <p:ph type="body" idx="1"/>
          </p:nvPr>
        </p:nvSpPr>
        <p:spPr/>
        <p:txBody>
          <a:bodyPr/>
          <a:lstStyle/>
          <a:p>
            <a:r>
              <a:rPr lang="en-US" b="1" dirty="0"/>
              <a:t>Social Media and Unofficial Sites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we launch into official websites, let’s review what an unofficial website is again.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What is an unofficial website? </a:t>
            </a:r>
          </a:p>
          <a:p>
            <a:r>
              <a:rPr lang="en-US" sz="1200" kern="1200" dirty="0">
                <a:solidFill>
                  <a:schemeClr val="tx1"/>
                </a:solidFill>
                <a:effectLst/>
                <a:latin typeface="+mn-lt"/>
                <a:ea typeface="+mn-ea"/>
                <a:cs typeface="+mn-cs"/>
              </a:rPr>
              <a:t>A site not sponsored by Scouting America (includes unit websites).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What are the dangers of using an unofficial website? </a:t>
            </a:r>
          </a:p>
          <a:p>
            <a:r>
              <a:rPr lang="en-US" sz="1200" kern="1200" dirty="0">
                <a:solidFill>
                  <a:schemeClr val="tx1"/>
                </a:solidFill>
                <a:effectLst/>
                <a:latin typeface="+mn-lt"/>
                <a:ea typeface="+mn-ea"/>
                <a:cs typeface="+mn-cs"/>
              </a:rPr>
              <a:t>Possible erroneous or dated guidance, possible dated material.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Social media can feel like the frontlines of information—but that doesn’t make it accurate. Facebook groups, Reddit threads, and Instagram posts often mix opinions with outdated advice or myths that have been around for years.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Just because something sounds familiar or has likes doesn’t mean it’s correct. As commissioners, you need to train your info filters. Look at the source, cross-check with official guidance, and don’t be afraid to push back when bad info spreads.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Encourage your units to bring questions to you—not just to their phones.</a:t>
            </a:r>
          </a:p>
          <a:p>
            <a:r>
              <a:rPr dirty="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28C58-FC40-5AA8-800B-6487C330C8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35438C-0D91-6606-C2C0-CA7F17D0D591}"/>
              </a:ext>
            </a:extLst>
          </p:cNvPr>
          <p:cNvSpPr>
            <a:spLocks noGrp="1" noRot="1" noChangeAspect="1"/>
          </p:cNvSpPr>
          <p:nvPr>
            <p:ph type="sldImg"/>
          </p:nvPr>
        </p:nvSpPr>
        <p:spPr>
          <a:xfrm>
            <a:off x="1384300" y="979488"/>
            <a:ext cx="3905250" cy="2197100"/>
          </a:xfrm>
        </p:spPr>
      </p:sp>
      <p:sp>
        <p:nvSpPr>
          <p:cNvPr id="3" name="Notes Placeholder 2">
            <a:extLst>
              <a:ext uri="{FF2B5EF4-FFF2-40B4-BE49-F238E27FC236}">
                <a16:creationId xmlns:a16="http://schemas.microsoft.com/office/drawing/2014/main" id="{7395B8AA-A8F1-E0C8-F24A-ABE19796433B}"/>
              </a:ext>
            </a:extLst>
          </p:cNvPr>
          <p:cNvSpPr>
            <a:spLocks noGrp="1"/>
          </p:cNvSpPr>
          <p:nvPr>
            <p:ph type="body" idx="1"/>
          </p:nvPr>
        </p:nvSpPr>
        <p:spPr>
          <a:xfrm>
            <a:off x="793863" y="3326918"/>
            <a:ext cx="5732949" cy="5111718"/>
          </a:xfrm>
        </p:spPr>
        <p:txBody>
          <a:bodyPr/>
          <a:lstStyle/>
          <a:p>
            <a:pPr algn="just">
              <a:lnSpc>
                <a:spcPct val="150000"/>
              </a:lnSpc>
            </a:pPr>
            <a:r>
              <a:rPr lang="en-US" b="1" dirty="0"/>
              <a:t>Official Scouting America Websites</a:t>
            </a:r>
          </a:p>
          <a:p>
            <a:pPr algn="just">
              <a:lnSpc>
                <a:spcPct val="150000"/>
              </a:lnSpc>
            </a:pPr>
            <a:r>
              <a:rPr lang="en-US" dirty="0"/>
              <a:t>Scouting America sponsors official Scouting sites, and the national websites typically begin with “www” and end with “.org”.  </a:t>
            </a:r>
          </a:p>
          <a:p>
            <a:pPr algn="just">
              <a:lnSpc>
                <a:spcPct val="150000"/>
              </a:lnSpc>
            </a:pPr>
            <a:r>
              <a:rPr lang="en-US" dirty="0"/>
              <a:t>Here are some general categories of national-level Scouting America websites. </a:t>
            </a:r>
          </a:p>
          <a:p>
            <a:pPr marL="0" indent="0">
              <a:buFont typeface="Arial" panose="020B0604020202020204" pitchFamily="34" charset="0"/>
              <a:buNone/>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ASK: </a:t>
            </a:r>
            <a:r>
              <a:rPr lang="en-US" b="0" dirty="0"/>
              <a:t>Can you think of some sites that might fall within these categories?</a:t>
            </a:r>
            <a:endParaRPr lang="en-US" dirty="0"/>
          </a:p>
          <a:p>
            <a:pPr marL="0" indent="0">
              <a:buFont typeface="Arial" panose="020B0604020202020204" pitchFamily="34" charset="0"/>
              <a:buNone/>
            </a:pPr>
            <a:endParaRPr lang="en-US" b="0" dirty="0"/>
          </a:p>
          <a:p>
            <a:pPr>
              <a:lnSpc>
                <a:spcPct val="150000"/>
              </a:lnSpc>
            </a:pPr>
            <a:endParaRPr lang="en-US" dirty="0"/>
          </a:p>
        </p:txBody>
      </p:sp>
      <p:sp>
        <p:nvSpPr>
          <p:cNvPr id="4" name="Slide Number Placeholder 3">
            <a:extLst>
              <a:ext uri="{FF2B5EF4-FFF2-40B4-BE49-F238E27FC236}">
                <a16:creationId xmlns:a16="http://schemas.microsoft.com/office/drawing/2014/main" id="{4374FC84-23FA-A3B2-D4AF-8CA5E1F345BC}"/>
              </a:ext>
            </a:extLst>
          </p:cNvPr>
          <p:cNvSpPr>
            <a:spLocks noGrp="1"/>
          </p:cNvSpPr>
          <p:nvPr>
            <p:ph type="sldNum" sz="quarter" idx="10"/>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12001109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488D-9E6D-5A54-A3E5-108C055E0B89}"/>
              </a:ext>
            </a:extLst>
          </p:cNvPr>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dirty="0"/>
              <a:t>Click to edit Master title style</a:t>
            </a:r>
          </a:p>
        </p:txBody>
      </p:sp>
      <p:sp>
        <p:nvSpPr>
          <p:cNvPr id="3" name="Subtitle 2">
            <a:extLst>
              <a:ext uri="{FF2B5EF4-FFF2-40B4-BE49-F238E27FC236}">
                <a16:creationId xmlns:a16="http://schemas.microsoft.com/office/drawing/2014/main" id="{3A5208C5-5331-D15E-E292-3AA7DC4A23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D9AA0B-9320-F675-0C97-A641ED73463A}"/>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5" name="Footer Placeholder 4">
            <a:extLst>
              <a:ext uri="{FF2B5EF4-FFF2-40B4-BE49-F238E27FC236}">
                <a16:creationId xmlns:a16="http://schemas.microsoft.com/office/drawing/2014/main" id="{2E98E3A2-19EE-3C46-6D9A-0B45A732D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0926B-17B1-8C7A-D30A-E983637FF381}"/>
              </a:ext>
            </a:extLst>
          </p:cNvPr>
          <p:cNvSpPr>
            <a:spLocks noGrp="1"/>
          </p:cNvSpPr>
          <p:nvPr>
            <p:ph type="sldNum" sz="quarter" idx="12"/>
          </p:nvPr>
        </p:nvSpPr>
        <p:spPr/>
        <p:txBody>
          <a:bodyPr/>
          <a:lstStyle/>
          <a:p>
            <a:fld id="{B244995B-F9F8-4E35-BEAF-4D527C7C2316}" type="slidenum">
              <a:rPr lang="en-US" smtClean="0"/>
              <a:t>‹#›</a:t>
            </a:fld>
            <a:endParaRPr lang="en-US"/>
          </a:p>
        </p:txBody>
      </p:sp>
      <p:sp>
        <p:nvSpPr>
          <p:cNvPr id="7" name="TextBox 6">
            <a:extLst>
              <a:ext uri="{FF2B5EF4-FFF2-40B4-BE49-F238E27FC236}">
                <a16:creationId xmlns:a16="http://schemas.microsoft.com/office/drawing/2014/main" id="{84783D92-6573-DA26-F026-080512160436}"/>
              </a:ext>
            </a:extLst>
          </p:cNvPr>
          <p:cNvSpPr txBox="1"/>
          <p:nvPr userDrawn="1"/>
        </p:nvSpPr>
        <p:spPr>
          <a:xfrm>
            <a:off x="6750738" y="91430"/>
            <a:ext cx="4049548" cy="830997"/>
          </a:xfrm>
          <a:prstGeom prst="rect">
            <a:avLst/>
          </a:prstGeom>
          <a:noFill/>
        </p:spPr>
        <p:txBody>
          <a:bodyPr wrap="square" rtlCol="0">
            <a:spAutoFit/>
          </a:bodyPr>
          <a:lstStyle/>
          <a:p>
            <a:pPr algn="r"/>
            <a:r>
              <a:rPr lang="en-US" sz="2400" b="1" dirty="0">
                <a:solidFill>
                  <a:schemeClr val="bg1"/>
                </a:solidFill>
              </a:rPr>
              <a:t>College of Commissioner Science</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246016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a:xfrm>
            <a:off x="0" y="400753"/>
            <a:ext cx="6019800" cy="560567"/>
          </a:xfrm>
        </p:spPr>
        <p:txBody>
          <a:bodyPr>
            <a:normAutofit/>
          </a:bodyPr>
          <a:lstStyle>
            <a:lvl1pPr>
              <a:defRPr sz="3600" b="1">
                <a:solidFill>
                  <a:schemeClr val="tx1"/>
                </a:solidFill>
                <a:latin typeface="+mn-lt"/>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13649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59919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userDrawn="1">
  <p:cSld name="Agenda">
    <p:spTree>
      <p:nvGrpSpPr>
        <p:cNvPr id="1" name="Shape 23"/>
        <p:cNvGrpSpPr/>
        <p:nvPr/>
      </p:nvGrpSpPr>
      <p:grpSpPr>
        <a:xfrm>
          <a:off x="0" y="0"/>
          <a:ext cx="0" cy="0"/>
          <a:chOff x="0" y="0"/>
          <a:chExt cx="0" cy="0"/>
        </a:xfrm>
      </p:grpSpPr>
      <p:sp>
        <p:nvSpPr>
          <p:cNvPr id="24" name="Google Shape;24;p5"/>
          <p:cNvSpPr/>
          <p:nvPr/>
        </p:nvSpPr>
        <p:spPr>
          <a:xfrm>
            <a:off x="0" y="6727600"/>
            <a:ext cx="12192000" cy="1304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5"/>
          <p:cNvSpPr txBox="1">
            <a:spLocks noGrp="1"/>
          </p:cNvSpPr>
          <p:nvPr>
            <p:ph type="title" hasCustomPrompt="1"/>
          </p:nvPr>
        </p:nvSpPr>
        <p:spPr>
          <a:xfrm>
            <a:off x="415600" y="0"/>
            <a:ext cx="11360800" cy="950567"/>
          </a:xfrm>
          <a:prstGeom prst="rect">
            <a:avLst/>
          </a:prstGeom>
        </p:spPr>
        <p:txBody>
          <a:bodyPr spcFirstLastPara="1" wrap="square" lIns="91425" tIns="91425" rIns="91425" bIns="91425" anchor="ctr" anchorCtr="0">
            <a:normAutofit/>
          </a:bodyPr>
          <a:lstStyle>
            <a:lvl1pPr lvl="0" rtl="0">
              <a:spcBef>
                <a:spcPts val="0"/>
              </a:spcBef>
              <a:spcAft>
                <a:spcPts val="0"/>
              </a:spcAft>
              <a:buSzPts val="2200"/>
              <a:buNone/>
              <a:defRPr sz="2933"/>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dirty="0"/>
              <a:t>Agenda</a:t>
            </a:r>
            <a:endParaRPr dirty="0"/>
          </a:p>
        </p:txBody>
      </p:sp>
      <p:sp>
        <p:nvSpPr>
          <p:cNvPr id="26" name="Google Shape;26;p5"/>
          <p:cNvSpPr txBox="1">
            <a:spLocks noGrp="1"/>
          </p:cNvSpPr>
          <p:nvPr>
            <p:ph type="body" idx="1"/>
          </p:nvPr>
        </p:nvSpPr>
        <p:spPr>
          <a:xfrm>
            <a:off x="415600" y="1592979"/>
            <a:ext cx="11360800" cy="5134620"/>
          </a:xfrm>
          <a:prstGeom prst="rect">
            <a:avLst/>
          </a:prstGeom>
        </p:spPr>
        <p:txBody>
          <a:bodyPr spcFirstLastPara="1" wrap="square" lIns="91425" tIns="91425" rIns="91425" bIns="91425" anchor="t" anchorCtr="0">
            <a:normAutofit/>
          </a:bodyPr>
          <a:lstStyle>
            <a:lvl1pPr marL="609585" lvl="0" indent="-440256" rtl="0">
              <a:spcBef>
                <a:spcPts val="0"/>
              </a:spcBef>
              <a:spcAft>
                <a:spcPts val="0"/>
              </a:spcAft>
              <a:buSzPts val="1600"/>
              <a:buChar char="●"/>
              <a:defRPr sz="2133"/>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dirty="0"/>
          </a:p>
        </p:txBody>
      </p:sp>
      <p:sp>
        <p:nvSpPr>
          <p:cNvPr id="27" name="Google Shape;27;p5"/>
          <p:cNvSpPr txBox="1">
            <a:spLocks noGrp="1"/>
          </p:cNvSpPr>
          <p:nvPr>
            <p:ph type="sldNum" idx="12"/>
          </p:nvPr>
        </p:nvSpPr>
        <p:spPr>
          <a:xfrm>
            <a:off x="11776397" y="6485324"/>
            <a:ext cx="415215" cy="257099"/>
          </a:xfrm>
          <a:prstGeom prst="rect">
            <a:avLst/>
          </a:prstGeom>
        </p:spPr>
        <p:txBody>
          <a:bodyPr spcFirstLastPara="1" wrap="square" lIns="91425" tIns="91425" rIns="91425" bIns="91425" anchor="ctr" anchorCtr="0">
            <a:normAutofit/>
          </a:bodyPr>
          <a:lstStyle>
            <a:lvl1pPr lvl="0" rtl="0">
              <a:buNone/>
              <a:defRPr>
                <a:solidFill>
                  <a:schemeClr val="accent4"/>
                </a:solidFill>
              </a:defRPr>
            </a:lvl1pPr>
            <a:lvl2pPr lvl="1" rtl="0">
              <a:buNone/>
              <a:defRPr>
                <a:solidFill>
                  <a:schemeClr val="accent4"/>
                </a:solidFill>
              </a:defRPr>
            </a:lvl2pPr>
            <a:lvl3pPr lvl="2" rtl="0">
              <a:buNone/>
              <a:defRPr>
                <a:solidFill>
                  <a:schemeClr val="accent4"/>
                </a:solidFill>
              </a:defRPr>
            </a:lvl3pPr>
            <a:lvl4pPr lvl="3" rtl="0">
              <a:buNone/>
              <a:defRPr>
                <a:solidFill>
                  <a:schemeClr val="accent4"/>
                </a:solidFill>
              </a:defRPr>
            </a:lvl4pPr>
            <a:lvl5pPr lvl="4" rtl="0">
              <a:buNone/>
              <a:defRPr>
                <a:solidFill>
                  <a:schemeClr val="accent4"/>
                </a:solidFill>
              </a:defRPr>
            </a:lvl5pPr>
            <a:lvl6pPr lvl="5" rtl="0">
              <a:buNone/>
              <a:defRPr>
                <a:solidFill>
                  <a:schemeClr val="accent4"/>
                </a:solidFill>
              </a:defRPr>
            </a:lvl6pPr>
            <a:lvl7pPr lvl="6" rtl="0">
              <a:buNone/>
              <a:defRPr>
                <a:solidFill>
                  <a:schemeClr val="accent4"/>
                </a:solidFill>
              </a:defRPr>
            </a:lvl7pPr>
            <a:lvl8pPr lvl="7" rtl="0">
              <a:buNone/>
              <a:defRPr>
                <a:solidFill>
                  <a:schemeClr val="accent4"/>
                </a:solidFill>
              </a:defRPr>
            </a:lvl8pPr>
            <a:lvl9pPr lvl="8" rtl="0">
              <a:buNone/>
              <a:defRPr>
                <a:solidFill>
                  <a:schemeClr val="accent4"/>
                </a:solidFill>
              </a:defRPr>
            </a:lvl9pPr>
          </a:lstStyle>
          <a:p>
            <a:fld id="{00000000-1234-1234-1234-123412341234}" type="slidenum">
              <a:rPr lang="en" smtClean="0"/>
              <a:pPr/>
              <a:t>‹#›</a:t>
            </a:fld>
            <a:endParaRPr lang="en"/>
          </a:p>
        </p:txBody>
      </p:sp>
      <p:sp>
        <p:nvSpPr>
          <p:cNvPr id="10" name="Subtitle 1">
            <a:extLst>
              <a:ext uri="{FF2B5EF4-FFF2-40B4-BE49-F238E27FC236}">
                <a16:creationId xmlns:a16="http://schemas.microsoft.com/office/drawing/2014/main" id="{0D296A4F-FF01-A06E-7AAA-3D203B6399A4}"/>
              </a:ext>
            </a:extLst>
          </p:cNvPr>
          <p:cNvSpPr>
            <a:spLocks noGrp="1"/>
          </p:cNvSpPr>
          <p:nvPr>
            <p:ph type="subTitle" idx="13"/>
          </p:nvPr>
        </p:nvSpPr>
        <p:spPr>
          <a:xfrm>
            <a:off x="415599" y="950568"/>
            <a:ext cx="11360799" cy="642413"/>
          </a:xfrm>
        </p:spPr>
        <p:txBody>
          <a:bodyPr tIns="0" anchor="t">
            <a:normAutofit/>
          </a:bodyPr>
          <a:lstStyle>
            <a:lvl1pPr marL="0" indent="0" algn="l">
              <a:lnSpc>
                <a:spcPct val="100000"/>
              </a:lnSpc>
              <a:buNone/>
              <a:defRPr sz="2133"/>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lang="en-US" dirty="0"/>
              <a:t>Click to edit Master subtitle style</a:t>
            </a:r>
          </a:p>
        </p:txBody>
      </p:sp>
    </p:spTree>
    <p:extLst>
      <p:ext uri="{BB962C8B-B14F-4D97-AF65-F5344CB8AC3E}">
        <p14:creationId xmlns:p14="http://schemas.microsoft.com/office/powerpoint/2010/main" val="1889153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0" y="268257"/>
            <a:ext cx="5797534" cy="595285"/>
          </a:xfrm>
        </p:spPr>
        <p:txBody>
          <a:bodyPr>
            <a:no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8335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1916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a:xfrm>
            <a:off x="0" y="273396"/>
            <a:ext cx="6053051" cy="657630"/>
          </a:xfrm>
        </p:spPr>
        <p:txBody>
          <a:bodyPr>
            <a:norm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828360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0" y="482702"/>
            <a:ext cx="5876896" cy="524337"/>
          </a:xfrm>
        </p:spPr>
        <p:txBody>
          <a:bodyPr>
            <a:normAutofit/>
          </a:bodyPr>
          <a:lstStyle>
            <a:lvl1pPr>
              <a:defRPr sz="3600" b="1">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965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23700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0D8BC-26F7-DDB2-0D62-C41B550EDE2D}"/>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3" name="Footer Placeholder 2">
            <a:extLst>
              <a:ext uri="{FF2B5EF4-FFF2-40B4-BE49-F238E27FC236}">
                <a16:creationId xmlns:a16="http://schemas.microsoft.com/office/drawing/2014/main" id="{EEC2BF4C-0D4D-2C68-D6EB-821879F202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ECC40F-C226-B195-9BFD-058EF220352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446504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4959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fld id="{A068FED1-2862-4BA2-8856-6CBC38352094}" type="datetimeFigureOut">
              <a:rPr lang="en-US" smtClean="0"/>
              <a:t>9/3/2025</a:t>
            </a:fld>
            <a:endParaRPr lang="en-US"/>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62538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164870" y="362146"/>
            <a:ext cx="6019800" cy="67396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9/3/2025</a:t>
            </a:fld>
            <a:endParaRPr lang="en-US"/>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A701440-F4C2-39BC-2DC0-4658CD21F668}"/>
              </a:ext>
            </a:extLst>
          </p:cNvPr>
          <p:cNvSpPr/>
          <p:nvPr userDrawn="1"/>
        </p:nvSpPr>
        <p:spPr>
          <a:xfrm flipH="1" flipV="1">
            <a:off x="2300748"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061C77E9-FE0C-8760-7346-83A231B6F4CF}"/>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886819" y="64527"/>
            <a:ext cx="1140311" cy="1140311"/>
          </a:xfrm>
          <a:prstGeom prst="rect">
            <a:avLst/>
          </a:prstGeom>
        </p:spPr>
      </p:pic>
    </p:spTree>
    <p:extLst>
      <p:ext uri="{BB962C8B-B14F-4D97-AF65-F5344CB8AC3E}">
        <p14:creationId xmlns:p14="http://schemas.microsoft.com/office/powerpoint/2010/main" val="345265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scouting.org/"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blog.scoutingmagazine.org/" TargetMode="External"/><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scout-wire.org/"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scouting.org/commissioners/newsletter-eblast"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hyperlink" Target="https://www.scouting.org/"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20.jpeg"/><Relationship Id="rId4" Type="http://schemas.openxmlformats.org/officeDocument/2006/relationships/hyperlink" Target="https://beascout.scouting.or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hyperlink" Target="https://www.scouting.org/"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scouting.org/health-and-safety/"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filestore.scouting.org/filestore/commissioner/eblast/Resource-Links-for-Commissioners.pdf?_gl=1*1bfnpga*_gcl_au*MTU3NzYwNjkzNi4xNzQ3MzI4OTM3*_ga*NjM5NjQ0NzMuMTc0NzMyODkzNw..*_ga_61ZEHCVHHS*czE3NDc2NjEyNzIkbzckZzEkdDE3NDc2NjU3NzIkajU0JGwwJGgwJGR6dzRfcU1ubjFhVm1jUng2VkNHel9nY003T0pGcWdzeG13*_ga_20G0JHESG4*czE3NDc2NjQzMDAkbzE4JGcxJHQxNzQ3NjY1NzczJGo1MyRsMCRoMCRkZklKa2RoRHpMYVItd1ZTWTF0QUx3Sm4wSmo4NFlCTlBsQQ..&amp;_ga=2.109664962.693443065.1747328937-63964473.1747328937&amp;fbclid=IwY2xjawKYNd1leHRuA2FlbQIxMABicmlkETFoejZhN2k5Nk5HNkZjTVVEAR71fJF1MucNz6MmvkOC1QC7HyayQokfeTOH-Ao7ayY9EvxX5Zqt7UapHLhM-g_aem_F4aLwns1LHxyitP6KN_yWQ" TargetMode="External"/><Relationship Id="rId5" Type="http://schemas.openxmlformats.org/officeDocument/2006/relationships/image" Target="../media/image26.png"/><Relationship Id="rId4" Type="http://schemas.openxmlformats.org/officeDocument/2006/relationships/hyperlink" Target="http://www.scouting.org/commissioner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https://www.youtube.com/embed/bEbezQiOaCE?feature=oembed" TargetMode="External"/><Relationship Id="rId6" Type="http://schemas.openxmlformats.org/officeDocument/2006/relationships/image" Target="../media/image28.jpeg"/><Relationship Id="rId5" Type="http://schemas.openxmlformats.org/officeDocument/2006/relationships/hyperlink" Target="https://www.youtube.com/watch?v=bEbezQiOaCE" TargetMode="External"/><Relationship Id="rId4" Type="http://schemas.openxmlformats.org/officeDocument/2006/relationships/hyperlink" Target="http://www.my.scouting.or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2638" y="1355415"/>
            <a:ext cx="7772400" cy="4147171"/>
          </a:xfrm>
        </p:spPr>
        <p:txBody>
          <a:bodyPr>
            <a:noAutofit/>
          </a:bodyPr>
          <a:lstStyle/>
          <a:p>
            <a:pPr algn="ctr"/>
            <a:br>
              <a:rPr lang="en-US" dirty="0"/>
            </a:br>
            <a:br>
              <a:rPr lang="en-US" dirty="0"/>
            </a:br>
            <a:br>
              <a:rPr lang="en-US" dirty="0"/>
            </a:br>
            <a:r>
              <a:rPr lang="en-US" dirty="0"/>
              <a:t>BCS 108</a:t>
            </a:r>
            <a:br>
              <a:rPr lang="en-US" dirty="0"/>
            </a:br>
            <a:br>
              <a:rPr lang="en-US" dirty="0"/>
            </a:br>
            <a:r>
              <a:rPr lang="en-US" dirty="0"/>
              <a:t>Mining Internet Resources</a:t>
            </a:r>
          </a:p>
        </p:txBody>
      </p:sp>
      <p:sp>
        <p:nvSpPr>
          <p:cNvPr id="4" name="TextBox 3">
            <a:extLst>
              <a:ext uri="{FF2B5EF4-FFF2-40B4-BE49-F238E27FC236}">
                <a16:creationId xmlns:a16="http://schemas.microsoft.com/office/drawing/2014/main" id="{BF329E39-D4D6-4819-B6BE-ADD6AC99BBA8}"/>
              </a:ext>
            </a:extLst>
          </p:cNvPr>
          <p:cNvSpPr txBox="1"/>
          <p:nvPr/>
        </p:nvSpPr>
        <p:spPr>
          <a:xfrm>
            <a:off x="7581900" y="6271531"/>
            <a:ext cx="30861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solidFill>
                  <a:schemeClr val="bg1">
                    <a:lumMod val="65000"/>
                  </a:schemeClr>
                </a:solidFill>
              </a:rPr>
              <a:t>Revision date 8/31/2025</a:t>
            </a:r>
          </a:p>
        </p:txBody>
      </p:sp>
    </p:spTree>
    <p:extLst>
      <p:ext uri="{BB962C8B-B14F-4D97-AF65-F5344CB8AC3E}">
        <p14:creationId xmlns:p14="http://schemas.microsoft.com/office/powerpoint/2010/main" val="3909302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E375D-FF32-AAD9-2EDD-C81B8ECC2342}"/>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25A98231-0E79-F418-672B-859C95A00C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6648" y="2438480"/>
            <a:ext cx="3317216" cy="3812227"/>
          </a:xfrm>
          <a:prstGeom prst="rect">
            <a:avLst/>
          </a:prstGeom>
          <a:noFill/>
          <a:extLst>
            <a:ext uri="{909E8E84-426E-40DD-AFC4-6F175D3DCCD1}">
              <a14:hiddenFill xmlns:a14="http://schemas.microsoft.com/office/drawing/2010/main">
                <a:solidFill>
                  <a:srgbClr val="FFFFFF"/>
                </a:solidFill>
              </a14:hiddenFill>
            </a:ext>
          </a:extLst>
        </p:spPr>
      </p:pic>
      <p:sp>
        <p:nvSpPr>
          <p:cNvPr id="24" name="Oval 23">
            <a:extLst>
              <a:ext uri="{FF2B5EF4-FFF2-40B4-BE49-F238E27FC236}">
                <a16:creationId xmlns:a16="http://schemas.microsoft.com/office/drawing/2014/main" id="{6DF2F49F-77C8-DCF1-3DE5-6734DBE72046}"/>
              </a:ext>
            </a:extLst>
          </p:cNvPr>
          <p:cNvSpPr/>
          <p:nvPr/>
        </p:nvSpPr>
        <p:spPr>
          <a:xfrm>
            <a:off x="7210369" y="1257214"/>
            <a:ext cx="2403095" cy="2286814"/>
          </a:xfrm>
          <a:prstGeom prst="ellipse">
            <a:avLst/>
          </a:prstGeom>
          <a:solidFill>
            <a:srgbClr val="99CCFF"/>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High Adventure</a:t>
            </a:r>
          </a:p>
          <a:p>
            <a:pPr algn="ctr"/>
            <a:r>
              <a:rPr lang="en-US" sz="1400" i="1" dirty="0" err="1">
                <a:solidFill>
                  <a:schemeClr val="tx1"/>
                </a:solidFill>
              </a:rPr>
              <a:t>PhilmontScoutRanch</a:t>
            </a:r>
            <a:endParaRPr lang="en-US" sz="1400" i="1" dirty="0">
              <a:solidFill>
                <a:schemeClr val="tx1"/>
              </a:solidFill>
            </a:endParaRPr>
          </a:p>
          <a:p>
            <a:pPr algn="ctr"/>
            <a:r>
              <a:rPr lang="en-US" sz="1400" i="1" dirty="0" err="1">
                <a:solidFill>
                  <a:schemeClr val="tx1"/>
                </a:solidFill>
              </a:rPr>
              <a:t>NTier</a:t>
            </a:r>
            <a:endParaRPr lang="en-US" sz="1400" i="1" dirty="0">
              <a:solidFill>
                <a:schemeClr val="tx1"/>
              </a:solidFill>
            </a:endParaRPr>
          </a:p>
          <a:p>
            <a:pPr algn="ctr"/>
            <a:r>
              <a:rPr lang="en-US" sz="1400" i="1" dirty="0" err="1">
                <a:solidFill>
                  <a:schemeClr val="tx1"/>
                </a:solidFill>
              </a:rPr>
              <a:t>bsaSeaBase</a:t>
            </a:r>
            <a:endParaRPr lang="en-US" sz="1400" i="1" dirty="0">
              <a:solidFill>
                <a:schemeClr val="tx1"/>
              </a:solidFill>
            </a:endParaRPr>
          </a:p>
          <a:p>
            <a:pPr algn="ctr"/>
            <a:r>
              <a:rPr lang="en-US" sz="1400" i="1" dirty="0" err="1">
                <a:solidFill>
                  <a:schemeClr val="tx1"/>
                </a:solidFill>
              </a:rPr>
              <a:t>Summitbsa</a:t>
            </a:r>
            <a:endParaRPr lang="en-US" i="1" dirty="0">
              <a:solidFill>
                <a:schemeClr val="tx1"/>
              </a:solidFill>
            </a:endParaRPr>
          </a:p>
        </p:txBody>
      </p:sp>
      <p:sp>
        <p:nvSpPr>
          <p:cNvPr id="2" name="Title 1">
            <a:extLst>
              <a:ext uri="{FF2B5EF4-FFF2-40B4-BE49-F238E27FC236}">
                <a16:creationId xmlns:a16="http://schemas.microsoft.com/office/drawing/2014/main" id="{82C738BF-A191-9DDD-54FD-A535ABB12DAA}"/>
              </a:ext>
            </a:extLst>
          </p:cNvPr>
          <p:cNvSpPr>
            <a:spLocks noGrp="1"/>
          </p:cNvSpPr>
          <p:nvPr>
            <p:ph type="title"/>
          </p:nvPr>
        </p:nvSpPr>
        <p:spPr>
          <a:xfrm>
            <a:off x="328614" y="215498"/>
            <a:ext cx="9116068" cy="1058302"/>
          </a:xfrm>
        </p:spPr>
        <p:txBody>
          <a:bodyPr>
            <a:noAutofit/>
          </a:bodyPr>
          <a:lstStyle/>
          <a:p>
            <a:r>
              <a:rPr lang="en-US" sz="3600" b="1" dirty="0">
                <a:latin typeface="+mn-lt"/>
              </a:rPr>
              <a:t>Official Scouting </a:t>
            </a:r>
            <a:br>
              <a:rPr lang="en-US" sz="3600" b="1" dirty="0">
                <a:latin typeface="+mn-lt"/>
              </a:rPr>
            </a:br>
            <a:r>
              <a:rPr lang="en-US" sz="3600" b="1" dirty="0">
                <a:latin typeface="+mn-lt"/>
              </a:rPr>
              <a:t>America Websites </a:t>
            </a:r>
            <a:br>
              <a:rPr lang="en-US" sz="3600" b="1" dirty="0">
                <a:latin typeface="+mn-lt"/>
              </a:rPr>
            </a:br>
            <a:r>
              <a:rPr lang="en-US" sz="3600" b="1" dirty="0">
                <a:latin typeface="+mn-lt"/>
              </a:rPr>
              <a:t>(www.</a:t>
            </a:r>
            <a:r>
              <a:rPr lang="en-US" sz="3600" b="1" i="1" dirty="0">
                <a:latin typeface="+mn-lt"/>
              </a:rPr>
              <a:t>site</a:t>
            </a:r>
            <a:r>
              <a:rPr lang="en-US" sz="3600" b="1" dirty="0">
                <a:latin typeface="+mn-lt"/>
              </a:rPr>
              <a:t>.org)</a:t>
            </a:r>
          </a:p>
        </p:txBody>
      </p:sp>
      <p:sp>
        <p:nvSpPr>
          <p:cNvPr id="8" name="Oval 7">
            <a:extLst>
              <a:ext uri="{FF2B5EF4-FFF2-40B4-BE49-F238E27FC236}">
                <a16:creationId xmlns:a16="http://schemas.microsoft.com/office/drawing/2014/main" id="{A733F9A2-BB4B-8985-636F-0CF8BF44A880}"/>
              </a:ext>
            </a:extLst>
          </p:cNvPr>
          <p:cNvSpPr/>
          <p:nvPr/>
        </p:nvSpPr>
        <p:spPr>
          <a:xfrm>
            <a:off x="3825841" y="4344593"/>
            <a:ext cx="2294628" cy="2054735"/>
          </a:xfrm>
          <a:prstGeom prst="ellipse">
            <a:avLst/>
          </a:prstGeom>
          <a:solidFill>
            <a:srgbClr val="FFCCFF"/>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News/ Updates</a:t>
            </a:r>
          </a:p>
          <a:p>
            <a:pPr algn="ctr"/>
            <a:r>
              <a:rPr lang="en-US" sz="1400" i="1" dirty="0" err="1">
                <a:solidFill>
                  <a:schemeClr val="tx1"/>
                </a:solidFill>
              </a:rPr>
              <a:t>ScoutingWire</a:t>
            </a:r>
            <a:endParaRPr lang="en-US" sz="1400" i="1" dirty="0">
              <a:solidFill>
                <a:schemeClr val="tx1"/>
              </a:solidFill>
            </a:endParaRPr>
          </a:p>
          <a:p>
            <a:pPr algn="ctr"/>
            <a:r>
              <a:rPr lang="en-US" sz="1400" i="1" dirty="0" err="1">
                <a:solidFill>
                  <a:schemeClr val="tx1"/>
                </a:solidFill>
              </a:rPr>
              <a:t>ScoutingNewsRoom</a:t>
            </a:r>
            <a:endParaRPr lang="en-US" sz="1400" i="1" dirty="0">
              <a:solidFill>
                <a:schemeClr val="tx1"/>
              </a:solidFill>
            </a:endParaRPr>
          </a:p>
          <a:p>
            <a:pPr algn="ctr"/>
            <a:r>
              <a:rPr lang="en-US" sz="1400" i="1" dirty="0" err="1">
                <a:solidFill>
                  <a:schemeClr val="tx1"/>
                </a:solidFill>
              </a:rPr>
              <a:t>ScoutingMagazine</a:t>
            </a:r>
            <a:endParaRPr lang="en-US" sz="1400" i="1" dirty="0">
              <a:solidFill>
                <a:schemeClr val="tx1"/>
              </a:solidFill>
            </a:endParaRPr>
          </a:p>
          <a:p>
            <a:pPr algn="ctr"/>
            <a:r>
              <a:rPr lang="en-US" sz="1400" i="1" dirty="0" err="1">
                <a:solidFill>
                  <a:schemeClr val="tx1"/>
                </a:solidFill>
              </a:rPr>
              <a:t>ScoutLife</a:t>
            </a:r>
            <a:endParaRPr lang="en-US" i="1" dirty="0">
              <a:solidFill>
                <a:schemeClr val="tx1"/>
              </a:solidFill>
            </a:endParaRPr>
          </a:p>
        </p:txBody>
      </p:sp>
      <p:sp>
        <p:nvSpPr>
          <p:cNvPr id="6" name="Oval 5">
            <a:extLst>
              <a:ext uri="{FF2B5EF4-FFF2-40B4-BE49-F238E27FC236}">
                <a16:creationId xmlns:a16="http://schemas.microsoft.com/office/drawing/2014/main" id="{98468916-1EAE-BA1A-90C5-F52ABD25779B}"/>
              </a:ext>
            </a:extLst>
          </p:cNvPr>
          <p:cNvSpPr/>
          <p:nvPr/>
        </p:nvSpPr>
        <p:spPr>
          <a:xfrm>
            <a:off x="4694877" y="1084727"/>
            <a:ext cx="2684273" cy="2401826"/>
          </a:xfrm>
          <a:prstGeom prst="ellipse">
            <a:avLst/>
          </a:prstGeom>
          <a:solidFill>
            <a:srgbClr val="FF7C80"/>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Program Support</a:t>
            </a:r>
          </a:p>
          <a:p>
            <a:pPr algn="ctr"/>
            <a:r>
              <a:rPr lang="en-US" sz="1600" i="1" dirty="0" err="1">
                <a:solidFill>
                  <a:schemeClr val="tx1"/>
                </a:solidFill>
              </a:rPr>
              <a:t>TroopLeader</a:t>
            </a:r>
            <a:endParaRPr lang="en-US" sz="1600" i="1" dirty="0">
              <a:solidFill>
                <a:schemeClr val="tx1"/>
              </a:solidFill>
            </a:endParaRPr>
          </a:p>
          <a:p>
            <a:pPr algn="ctr"/>
            <a:r>
              <a:rPr lang="en-US" sz="1600" i="1" dirty="0">
                <a:solidFill>
                  <a:schemeClr val="tx1"/>
                </a:solidFill>
              </a:rPr>
              <a:t>Program Resources</a:t>
            </a:r>
          </a:p>
          <a:p>
            <a:pPr algn="ctr"/>
            <a:r>
              <a:rPr lang="en-US" sz="1600" i="1" dirty="0">
                <a:solidFill>
                  <a:schemeClr val="tx1"/>
                </a:solidFill>
              </a:rPr>
              <a:t>Venturing  Exploring     </a:t>
            </a:r>
            <a:r>
              <a:rPr lang="en-US" sz="1600" i="1" dirty="0" err="1">
                <a:solidFill>
                  <a:schemeClr val="tx1"/>
                </a:solidFill>
              </a:rPr>
              <a:t>SeaScout</a:t>
            </a:r>
            <a:r>
              <a:rPr lang="en-US" sz="1600" i="1" dirty="0">
                <a:solidFill>
                  <a:schemeClr val="tx1"/>
                </a:solidFill>
              </a:rPr>
              <a:t>  </a:t>
            </a:r>
            <a:r>
              <a:rPr lang="en-US" sz="1600" i="1" dirty="0" err="1">
                <a:solidFill>
                  <a:schemeClr val="tx1"/>
                </a:solidFill>
              </a:rPr>
              <a:t>ScoutStuff</a:t>
            </a:r>
            <a:endParaRPr lang="en-US" sz="1600" i="1" dirty="0">
              <a:solidFill>
                <a:schemeClr val="tx1"/>
              </a:solidFill>
            </a:endParaRPr>
          </a:p>
          <a:p>
            <a:pPr algn="ctr"/>
            <a:r>
              <a:rPr lang="en-US" sz="1600" i="1" dirty="0" err="1">
                <a:solidFill>
                  <a:schemeClr val="tx1"/>
                </a:solidFill>
              </a:rPr>
              <a:t>LearningforLife</a:t>
            </a:r>
            <a:endParaRPr lang="en-US" sz="1600" i="1" dirty="0">
              <a:solidFill>
                <a:schemeClr val="tx1"/>
              </a:solidFill>
            </a:endParaRPr>
          </a:p>
          <a:p>
            <a:pPr algn="ctr"/>
            <a:r>
              <a:rPr lang="en-US" sz="1600" i="1" dirty="0">
                <a:solidFill>
                  <a:schemeClr val="tx1"/>
                </a:solidFill>
              </a:rPr>
              <a:t>BeAScout  </a:t>
            </a:r>
            <a:r>
              <a:rPr lang="en-US" sz="1600" i="1" dirty="0" err="1">
                <a:solidFill>
                  <a:schemeClr val="tx1"/>
                </a:solidFill>
              </a:rPr>
              <a:t>ScoutStuff</a:t>
            </a:r>
            <a:endParaRPr lang="en-US" sz="1600" i="1" dirty="0">
              <a:solidFill>
                <a:schemeClr val="tx1"/>
              </a:solidFill>
            </a:endParaRPr>
          </a:p>
          <a:p>
            <a:pPr algn="ctr"/>
            <a:r>
              <a:rPr lang="en-US" sz="1600" i="1" dirty="0">
                <a:solidFill>
                  <a:schemeClr val="tx1"/>
                </a:solidFill>
              </a:rPr>
              <a:t>NESA OA</a:t>
            </a:r>
          </a:p>
        </p:txBody>
      </p:sp>
      <p:sp>
        <p:nvSpPr>
          <p:cNvPr id="7" name="Oval 6">
            <a:extLst>
              <a:ext uri="{FF2B5EF4-FFF2-40B4-BE49-F238E27FC236}">
                <a16:creationId xmlns:a16="http://schemas.microsoft.com/office/drawing/2014/main" id="{F287788E-9DA8-BF15-A07C-6D93B9FEFAAE}"/>
              </a:ext>
            </a:extLst>
          </p:cNvPr>
          <p:cNvSpPr/>
          <p:nvPr/>
        </p:nvSpPr>
        <p:spPr>
          <a:xfrm>
            <a:off x="7428107" y="4008999"/>
            <a:ext cx="2294628" cy="2054734"/>
          </a:xfrm>
          <a:prstGeom prst="ellipse">
            <a:avLst/>
          </a:prstGeom>
          <a:solidFill>
            <a:schemeClr val="accent2">
              <a:lumMod val="60000"/>
              <a:lumOff val="4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Scouting Support</a:t>
            </a:r>
          </a:p>
          <a:p>
            <a:pPr algn="ctr"/>
            <a:r>
              <a:rPr lang="en-US" sz="1400" i="1" dirty="0" err="1">
                <a:solidFill>
                  <a:schemeClr val="tx1"/>
                </a:solidFill>
              </a:rPr>
              <a:t>BSAFoundation</a:t>
            </a:r>
            <a:endParaRPr lang="en-US" sz="1400" i="1" dirty="0">
              <a:solidFill>
                <a:schemeClr val="tx1"/>
              </a:solidFill>
            </a:endParaRPr>
          </a:p>
          <a:p>
            <a:pPr algn="ctr"/>
            <a:r>
              <a:rPr lang="en-US" sz="1400" i="1" dirty="0" err="1">
                <a:solidFill>
                  <a:schemeClr val="tx1"/>
                </a:solidFill>
              </a:rPr>
              <a:t>Donations.ScoutingAmerica</a:t>
            </a:r>
            <a:endParaRPr lang="en-US" sz="1400" i="1" dirty="0">
              <a:solidFill>
                <a:schemeClr val="tx1"/>
              </a:solidFill>
            </a:endParaRPr>
          </a:p>
        </p:txBody>
      </p:sp>
      <p:sp>
        <p:nvSpPr>
          <p:cNvPr id="10" name="Oval 9">
            <a:extLst>
              <a:ext uri="{FF2B5EF4-FFF2-40B4-BE49-F238E27FC236}">
                <a16:creationId xmlns:a16="http://schemas.microsoft.com/office/drawing/2014/main" id="{10D24FC0-A2E3-85FE-D7EF-E49EC45F9E05}"/>
              </a:ext>
            </a:extLst>
          </p:cNvPr>
          <p:cNvSpPr/>
          <p:nvPr/>
        </p:nvSpPr>
        <p:spPr>
          <a:xfrm>
            <a:off x="6456901" y="2930349"/>
            <a:ext cx="1782088" cy="1597919"/>
          </a:xfrm>
          <a:prstGeom prst="ellipse">
            <a:avLst/>
          </a:prstGeom>
          <a:solidFill>
            <a:srgbClr val="CCFFCC"/>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a:p>
            <a:pPr algn="ctr"/>
            <a:r>
              <a:rPr lang="en-US" sz="2000" b="1" dirty="0">
                <a:solidFill>
                  <a:schemeClr val="tx1"/>
                </a:solidFill>
              </a:rPr>
              <a:t>Local Sites</a:t>
            </a:r>
          </a:p>
          <a:p>
            <a:pPr algn="ctr"/>
            <a:r>
              <a:rPr lang="en-US" sz="1400" i="1" dirty="0">
                <a:solidFill>
                  <a:schemeClr val="tx1"/>
                </a:solidFill>
              </a:rPr>
              <a:t>Territories</a:t>
            </a:r>
          </a:p>
          <a:p>
            <a:pPr algn="ctr"/>
            <a:r>
              <a:rPr lang="en-US" sz="1400" i="1" dirty="0">
                <a:solidFill>
                  <a:schemeClr val="tx1"/>
                </a:solidFill>
              </a:rPr>
              <a:t>Council</a:t>
            </a:r>
          </a:p>
          <a:p>
            <a:pPr algn="ctr"/>
            <a:r>
              <a:rPr lang="en-US" sz="1400" i="1" dirty="0">
                <a:solidFill>
                  <a:schemeClr val="tx1"/>
                </a:solidFill>
              </a:rPr>
              <a:t>District</a:t>
            </a:r>
          </a:p>
          <a:p>
            <a:pPr algn="ctr"/>
            <a:endParaRPr lang="en-US" dirty="0">
              <a:solidFill>
                <a:schemeClr val="tx1"/>
              </a:solidFill>
            </a:endParaRPr>
          </a:p>
        </p:txBody>
      </p:sp>
      <p:sp>
        <p:nvSpPr>
          <p:cNvPr id="9" name="Oval 8">
            <a:extLst>
              <a:ext uri="{FF2B5EF4-FFF2-40B4-BE49-F238E27FC236}">
                <a16:creationId xmlns:a16="http://schemas.microsoft.com/office/drawing/2014/main" id="{ED656D5B-96EB-16AC-B282-66446281941F}"/>
              </a:ext>
            </a:extLst>
          </p:cNvPr>
          <p:cNvSpPr/>
          <p:nvPr/>
        </p:nvSpPr>
        <p:spPr>
          <a:xfrm>
            <a:off x="3202281" y="2596498"/>
            <a:ext cx="2142977" cy="2054735"/>
          </a:xfrm>
          <a:prstGeom prst="ellipse">
            <a:avLst/>
          </a:prstGeom>
          <a:solidFill>
            <a:srgbClr val="FFFF00"/>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Primary</a:t>
            </a:r>
          </a:p>
          <a:p>
            <a:pPr algn="ctr"/>
            <a:r>
              <a:rPr lang="en-US" sz="2000" b="1" dirty="0">
                <a:solidFill>
                  <a:schemeClr val="tx1"/>
                </a:solidFill>
              </a:rPr>
              <a:t>All-Scouting Sites</a:t>
            </a:r>
          </a:p>
          <a:p>
            <a:pPr algn="ctr"/>
            <a:r>
              <a:rPr lang="en-US" sz="1400" i="1" dirty="0">
                <a:solidFill>
                  <a:schemeClr val="tx1"/>
                </a:solidFill>
              </a:rPr>
              <a:t>Scouting</a:t>
            </a:r>
          </a:p>
          <a:p>
            <a:pPr algn="ctr"/>
            <a:r>
              <a:rPr lang="en-US" sz="1400" i="1" dirty="0" err="1">
                <a:solidFill>
                  <a:schemeClr val="tx1"/>
                </a:solidFill>
              </a:rPr>
              <a:t>My.Scouting</a:t>
            </a:r>
            <a:endParaRPr lang="en-US" i="1" dirty="0">
              <a:solidFill>
                <a:schemeClr val="tx1"/>
              </a:solidFill>
            </a:endParaRPr>
          </a:p>
        </p:txBody>
      </p:sp>
    </p:spTree>
    <p:extLst>
      <p:ext uri="{BB962C8B-B14F-4D97-AF65-F5344CB8AC3E}">
        <p14:creationId xmlns:p14="http://schemas.microsoft.com/office/powerpoint/2010/main" val="2355963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5514"/>
            <a:ext cx="3484371" cy="1106290"/>
          </a:xfrm>
        </p:spPr>
        <p:txBody>
          <a:bodyPr>
            <a:noAutofit/>
          </a:bodyPr>
          <a:lstStyle/>
          <a:p>
            <a:r>
              <a:rPr sz="3600" dirty="0"/>
              <a:t>How Scouting </a:t>
            </a:r>
            <a:br>
              <a:rPr lang="en-US" sz="3600" dirty="0"/>
            </a:br>
            <a:r>
              <a:rPr sz="3600" dirty="0"/>
              <a:t>Distributes Info</a:t>
            </a:r>
          </a:p>
        </p:txBody>
      </p:sp>
      <p:sp>
        <p:nvSpPr>
          <p:cNvPr id="5" name="Rectangle 4"/>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6" name="Rectangle 5"/>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defRPr sz="1300" b="0" i="0">
                <a:solidFill>
                  <a:srgbClr val="616161"/>
                </a:solidFill>
                <a:latin typeface="Proxima Nova"/>
              </a:defRPr>
            </a:pPr>
            <a:endParaRPr sz="1733">
              <a:solidFill>
                <a:srgbClr val="616161"/>
              </a:solidFill>
              <a:latin typeface="Proxima Nova"/>
            </a:endParaRPr>
          </a:p>
        </p:txBody>
      </p:sp>
      <p:sp>
        <p:nvSpPr>
          <p:cNvPr id="7" name="Rectangle 6"/>
          <p:cNvSpPr/>
          <p:nvPr/>
        </p:nvSpPr>
        <p:spPr>
          <a:xfrm>
            <a:off x="304800" y="2011560"/>
            <a:ext cx="11582400"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8" name="Rectangle 7"/>
          <p:cNvSpPr/>
          <p:nvPr/>
        </p:nvSpPr>
        <p:spPr>
          <a:xfrm>
            <a:off x="304801" y="1444994"/>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9" name="TextBox 8"/>
          <p:cNvSpPr txBox="1"/>
          <p:nvPr/>
        </p:nvSpPr>
        <p:spPr>
          <a:xfrm>
            <a:off x="534620" y="1476824"/>
            <a:ext cx="6229003" cy="5547673"/>
          </a:xfrm>
          <a:prstGeom prst="rect">
            <a:avLst/>
          </a:prstGeom>
          <a:noFill/>
          <a:ln>
            <a:noFill/>
          </a:ln>
        </p:spPr>
        <p:txBody>
          <a:bodyPr wrap="square" lIns="254000" tIns="0" rIns="0" bIns="254000" anchor="t">
            <a:spAutoFit/>
          </a:bodyPr>
          <a:lstStyle/>
          <a:p>
            <a:pPr marL="304792" indent="-121917" defTabSz="609585">
              <a:spcAft>
                <a:spcPts val="1067"/>
              </a:spcAft>
              <a:buSzPct val="100000"/>
              <a:buFont typeface="Arial"/>
              <a:buChar char="•"/>
            </a:pPr>
            <a:r>
              <a:rPr sz="2700" b="1" dirty="0">
                <a:solidFill>
                  <a:prstClr val="black"/>
                </a:solidFill>
              </a:rPr>
              <a:t>Official Channels First:</a:t>
            </a:r>
            <a:r>
              <a:rPr sz="2700" dirty="0">
                <a:solidFill>
                  <a:prstClr val="black"/>
                </a:solidFill>
              </a:rPr>
              <a:t> Email newsletters, printed guides, and official websites</a:t>
            </a:r>
            <a:r>
              <a:rPr lang="en-US" sz="2700" dirty="0">
                <a:solidFill>
                  <a:prstClr val="black"/>
                </a:solidFill>
              </a:rPr>
              <a:t> and social media</a:t>
            </a:r>
            <a:r>
              <a:rPr sz="2700" dirty="0">
                <a:solidFill>
                  <a:prstClr val="black"/>
                </a:solidFill>
              </a:rPr>
              <a:t> carry the real updates</a:t>
            </a:r>
            <a:r>
              <a:rPr lang="en-US" sz="2700" dirty="0">
                <a:solidFill>
                  <a:prstClr val="black"/>
                </a:solidFill>
              </a:rPr>
              <a:t>, including bi-monthly “Commissioner </a:t>
            </a:r>
            <a:r>
              <a:rPr lang="en-US" sz="2700" dirty="0" err="1">
                <a:solidFill>
                  <a:prstClr val="black"/>
                </a:solidFill>
              </a:rPr>
              <a:t>eBlast</a:t>
            </a:r>
            <a:r>
              <a:rPr lang="en-US" sz="2700" dirty="0">
                <a:solidFill>
                  <a:prstClr val="black"/>
                </a:solidFill>
              </a:rPr>
              <a:t>”</a:t>
            </a:r>
            <a:r>
              <a:rPr sz="2700" dirty="0">
                <a:solidFill>
                  <a:prstClr val="black"/>
                </a:solidFill>
              </a:rPr>
              <a:t>.</a:t>
            </a:r>
          </a:p>
          <a:p>
            <a:pPr marL="304792" lvl="1" indent="-121917" defTabSz="609585">
              <a:spcBef>
                <a:spcPts val="1600"/>
              </a:spcBef>
              <a:buSzPct val="100000"/>
              <a:buFont typeface="Arial"/>
              <a:buChar char="•"/>
            </a:pPr>
            <a:r>
              <a:rPr sz="2700" b="1" dirty="0">
                <a:solidFill>
                  <a:prstClr val="black"/>
                </a:solidFill>
              </a:rPr>
              <a:t>Council Communications:</a:t>
            </a:r>
            <a:r>
              <a:rPr sz="2700" dirty="0">
                <a:solidFill>
                  <a:prstClr val="black"/>
                </a:solidFill>
              </a:rPr>
              <a:t> Most councils have regular info blasts—subscribe and read</a:t>
            </a:r>
            <a:r>
              <a:rPr lang="en-US" sz="2700" dirty="0">
                <a:solidFill>
                  <a:prstClr val="black"/>
                </a:solidFill>
              </a:rPr>
              <a:t> them</a:t>
            </a:r>
            <a:r>
              <a:rPr sz="2700" dirty="0">
                <a:solidFill>
                  <a:prstClr val="black"/>
                </a:solidFill>
              </a:rPr>
              <a:t>.</a:t>
            </a:r>
          </a:p>
          <a:p>
            <a:pPr marL="304792" lvl="1" indent="-121917" defTabSz="609585">
              <a:spcBef>
                <a:spcPts val="1600"/>
              </a:spcBef>
              <a:buSzPct val="100000"/>
              <a:buFont typeface="Arial"/>
              <a:buChar char="•"/>
            </a:pPr>
            <a:r>
              <a:rPr sz="2700" b="1" dirty="0">
                <a:solidFill>
                  <a:prstClr val="black"/>
                </a:solidFill>
              </a:rPr>
              <a:t>Print Still Matters:</a:t>
            </a:r>
            <a:r>
              <a:rPr sz="2700" dirty="0">
                <a:solidFill>
                  <a:prstClr val="black"/>
                </a:solidFill>
              </a:rPr>
              <a:t> Handbooks, brochures, and meeting packets are still info gold.</a:t>
            </a:r>
          </a:p>
        </p:txBody>
      </p:sp>
      <p:sp>
        <p:nvSpPr>
          <p:cNvPr id="10" name="Rectangle 9"/>
          <p:cNvSpPr/>
          <p:nvPr/>
        </p:nvSpPr>
        <p:spPr>
          <a:xfrm>
            <a:off x="62992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1" name="TextBox 10"/>
          <p:cNvSpPr txBox="1"/>
          <p:nvPr/>
        </p:nvSpPr>
        <p:spPr>
          <a:xfrm>
            <a:off x="6299201" y="2011560"/>
            <a:ext cx="5587999" cy="369332"/>
          </a:xfrm>
          <a:prstGeom prst="rect">
            <a:avLst/>
          </a:prstGeom>
          <a:noFill/>
          <a:ln>
            <a:noFill/>
          </a:ln>
        </p:spPr>
        <p:txBody>
          <a:bodyPr wrap="square" lIns="0" tIns="0" rIns="0" bIns="0" anchor="t">
            <a:spAutoFit/>
          </a:bodyPr>
          <a:lstStyle/>
          <a:p>
            <a:pPr defTabSz="609585"/>
            <a:endParaRPr sz="2400">
              <a:solidFill>
                <a:prstClr val="white"/>
              </a:solidFill>
              <a:latin typeface="Tw Cen MT" panose="020B0602020104020603"/>
            </a:endParaRPr>
          </a:p>
        </p:txBody>
      </p:sp>
      <p:sp>
        <p:nvSpPr>
          <p:cNvPr id="13" name="Rectangle 12"/>
          <p:cNvSpPr/>
          <p:nvPr/>
        </p:nvSpPr>
        <p:spPr>
          <a:xfrm>
            <a:off x="6299201" y="5262760"/>
            <a:ext cx="5587999" cy="203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5122" name="Picture 2">
            <a:extLst>
              <a:ext uri="{FF2B5EF4-FFF2-40B4-BE49-F238E27FC236}">
                <a16:creationId xmlns:a16="http://schemas.microsoft.com/office/drawing/2014/main" id="{2BFCF608-9543-7334-8D46-798ED509BE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3623" y="1300360"/>
            <a:ext cx="4876800" cy="4876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662" y="237626"/>
            <a:ext cx="5326045" cy="513145"/>
          </a:xfrm>
        </p:spPr>
        <p:txBody>
          <a:bodyPr/>
          <a:lstStyle/>
          <a:p>
            <a:r>
              <a:rPr lang="en-US" dirty="0"/>
              <a:t>Scouting.org </a:t>
            </a:r>
          </a:p>
        </p:txBody>
      </p:sp>
      <p:pic>
        <p:nvPicPr>
          <p:cNvPr id="4" name="Picture 3">
            <a:extLst>
              <a:ext uri="{FF2B5EF4-FFF2-40B4-BE49-F238E27FC236}">
                <a16:creationId xmlns:a16="http://schemas.microsoft.com/office/drawing/2014/main" id="{7B73564C-9EF5-B545-B770-E8FA69CE3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1217" y="1428751"/>
            <a:ext cx="6775554" cy="4935050"/>
          </a:xfrm>
          <a:prstGeom prst="rect">
            <a:avLst/>
          </a:prstGeom>
        </p:spPr>
      </p:pic>
    </p:spTree>
    <p:extLst>
      <p:ext uri="{BB962C8B-B14F-4D97-AF65-F5344CB8AC3E}">
        <p14:creationId xmlns:p14="http://schemas.microsoft.com/office/powerpoint/2010/main" val="3459562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449" y="274514"/>
            <a:ext cx="5168883" cy="833863"/>
          </a:xfrm>
        </p:spPr>
        <p:txBody>
          <a:bodyPr/>
          <a:lstStyle/>
          <a:p>
            <a:r>
              <a:rPr lang="en-US" dirty="0">
                <a:hlinkClick r:id="rId3">
                  <a:extLst>
                    <a:ext uri="{A12FA001-AC4F-418D-AE19-62706E023703}">
                      <ahyp:hlinkClr xmlns:ahyp="http://schemas.microsoft.com/office/drawing/2018/hyperlinkcolor" val="tx"/>
                    </a:ext>
                  </a:extLst>
                </a:hlinkClick>
              </a:rPr>
              <a:t>www.Scouting.org</a:t>
            </a:r>
            <a:endParaRPr lang="en-US" dirty="0"/>
          </a:p>
        </p:txBody>
      </p:sp>
      <p:sp>
        <p:nvSpPr>
          <p:cNvPr id="6" name="Content Placeholder 2"/>
          <p:cNvSpPr txBox="1">
            <a:spLocks/>
          </p:cNvSpPr>
          <p:nvPr/>
        </p:nvSpPr>
        <p:spPr>
          <a:xfrm>
            <a:off x="6331354" y="3391014"/>
            <a:ext cx="3914352" cy="3269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0"/>
              </a:spcBef>
              <a:spcAft>
                <a:spcPts val="600"/>
              </a:spcAft>
              <a:buSzPct val="100000"/>
            </a:pPr>
            <a:r>
              <a:rPr lang="en-US" dirty="0">
                <a:cs typeface="Helvetica" pitchFamily="34" charset="0"/>
              </a:rPr>
              <a:t>Forms</a:t>
            </a:r>
          </a:p>
          <a:p>
            <a:pPr lvl="1">
              <a:lnSpc>
                <a:spcPct val="100000"/>
              </a:lnSpc>
              <a:spcBef>
                <a:spcPts val="0"/>
              </a:spcBef>
              <a:spcAft>
                <a:spcPts val="600"/>
              </a:spcAft>
              <a:buSzPct val="100000"/>
            </a:pPr>
            <a:r>
              <a:rPr lang="en-US" dirty="0" err="1">
                <a:cs typeface="Helvetica" pitchFamily="34" charset="0"/>
              </a:rPr>
              <a:t>ScoutsBSA</a:t>
            </a:r>
            <a:endParaRPr lang="en-US" dirty="0">
              <a:cs typeface="Helvetica" pitchFamily="34" charset="0"/>
            </a:endParaRPr>
          </a:p>
          <a:p>
            <a:pPr lvl="1">
              <a:lnSpc>
                <a:spcPct val="100000"/>
              </a:lnSpc>
              <a:spcBef>
                <a:spcPts val="0"/>
              </a:spcBef>
              <a:spcAft>
                <a:spcPts val="600"/>
              </a:spcAft>
              <a:buSzPct val="100000"/>
            </a:pPr>
            <a:r>
              <a:rPr lang="en-US" dirty="0">
                <a:cs typeface="Helvetica" pitchFamily="34" charset="0"/>
              </a:rPr>
              <a:t>Health-and-safety</a:t>
            </a:r>
          </a:p>
          <a:p>
            <a:pPr lvl="1">
              <a:lnSpc>
                <a:spcPct val="100000"/>
              </a:lnSpc>
              <a:spcBef>
                <a:spcPts val="0"/>
              </a:spcBef>
              <a:spcAft>
                <a:spcPts val="600"/>
              </a:spcAft>
              <a:buSzPct val="100000"/>
            </a:pPr>
            <a:r>
              <a:rPr lang="en-US" dirty="0">
                <a:cs typeface="Helvetica" pitchFamily="34" charset="0"/>
              </a:rPr>
              <a:t>Training</a:t>
            </a:r>
          </a:p>
          <a:p>
            <a:pPr lvl="1">
              <a:lnSpc>
                <a:spcPct val="100000"/>
              </a:lnSpc>
              <a:spcBef>
                <a:spcPts val="0"/>
              </a:spcBef>
              <a:spcAft>
                <a:spcPts val="600"/>
              </a:spcAft>
              <a:buSzPct val="100000"/>
            </a:pPr>
            <a:r>
              <a:rPr lang="en-US" dirty="0" err="1">
                <a:cs typeface="Helvetica" pitchFamily="34" charset="0"/>
              </a:rPr>
              <a:t>Youthprotection</a:t>
            </a:r>
            <a:endParaRPr lang="en-US" dirty="0">
              <a:cs typeface="Helvetica" pitchFamily="34" charset="0"/>
            </a:endParaRPr>
          </a:p>
          <a:p>
            <a:pPr marL="457200" lvl="1" indent="0">
              <a:lnSpc>
                <a:spcPct val="100000"/>
              </a:lnSpc>
              <a:spcBef>
                <a:spcPts val="0"/>
              </a:spcBef>
              <a:spcAft>
                <a:spcPts val="600"/>
              </a:spcAft>
              <a:buSzPct val="100000"/>
              <a:buNone/>
            </a:pPr>
            <a:endParaRPr lang="en-US" sz="3000" dirty="0">
              <a:cs typeface="Helvetica" pitchFamily="34" charset="0"/>
            </a:endParaRPr>
          </a:p>
        </p:txBody>
      </p:sp>
      <p:sp>
        <p:nvSpPr>
          <p:cNvPr id="3" name="TextBox 2">
            <a:extLst>
              <a:ext uri="{FF2B5EF4-FFF2-40B4-BE49-F238E27FC236}">
                <a16:creationId xmlns:a16="http://schemas.microsoft.com/office/drawing/2014/main" id="{61B26952-21ED-F24F-B222-9B6FC0E79E41}"/>
              </a:ext>
            </a:extLst>
          </p:cNvPr>
          <p:cNvSpPr txBox="1"/>
          <p:nvPr/>
        </p:nvSpPr>
        <p:spPr>
          <a:xfrm>
            <a:off x="2181645" y="3391014"/>
            <a:ext cx="3914353" cy="2554545"/>
          </a:xfrm>
          <a:prstGeom prst="rect">
            <a:avLst/>
          </a:prstGeom>
          <a:noFill/>
        </p:spPr>
        <p:txBody>
          <a:bodyPr wrap="square" rtlCol="0">
            <a:spAutoFit/>
          </a:bodyPr>
          <a:lstStyle/>
          <a:p>
            <a:pPr marL="800100" lvl="1" indent="-342900">
              <a:spcAft>
                <a:spcPts val="600"/>
              </a:spcAft>
              <a:buSzPct val="100000"/>
              <a:buFont typeface="Arial" panose="020B0604020202020204" pitchFamily="34" charset="0"/>
              <a:buChar char="•"/>
            </a:pPr>
            <a:r>
              <a:rPr lang="en-US" sz="2800" b="1" dirty="0">
                <a:cs typeface="Helvetica" pitchFamily="34" charset="0"/>
              </a:rPr>
              <a:t>Advancement</a:t>
            </a:r>
          </a:p>
          <a:p>
            <a:pPr marL="800100" lvl="1" indent="-342900">
              <a:spcAft>
                <a:spcPts val="600"/>
              </a:spcAft>
              <a:buSzPct val="100000"/>
              <a:buFont typeface="Arial" panose="020B0604020202020204" pitchFamily="34" charset="0"/>
              <a:buChar char="•"/>
            </a:pPr>
            <a:r>
              <a:rPr lang="en-US" sz="2800" b="1" dirty="0">
                <a:cs typeface="Helvetica" pitchFamily="34" charset="0"/>
              </a:rPr>
              <a:t>Awards</a:t>
            </a:r>
          </a:p>
          <a:p>
            <a:pPr marL="800100" lvl="1" indent="-342900">
              <a:spcAft>
                <a:spcPts val="600"/>
              </a:spcAft>
              <a:buSzPct val="100000"/>
              <a:buFont typeface="Arial" panose="020B0604020202020204" pitchFamily="34" charset="0"/>
              <a:buChar char="•"/>
            </a:pPr>
            <a:r>
              <a:rPr lang="en-US" sz="2800" b="1" dirty="0">
                <a:cs typeface="Helvetica" pitchFamily="34" charset="0"/>
              </a:rPr>
              <a:t>Commissioners</a:t>
            </a:r>
          </a:p>
          <a:p>
            <a:pPr marL="800100" lvl="1" indent="-342900">
              <a:spcAft>
                <a:spcPts val="600"/>
              </a:spcAft>
              <a:buSzPct val="100000"/>
              <a:buFont typeface="Arial" panose="020B0604020202020204" pitchFamily="34" charset="0"/>
              <a:buChar char="•"/>
            </a:pPr>
            <a:r>
              <a:rPr lang="en-US" sz="2800" b="1" dirty="0">
                <a:cs typeface="Helvetica" pitchFamily="34" charset="0"/>
              </a:rPr>
              <a:t>Cub-scouts</a:t>
            </a:r>
          </a:p>
          <a:p>
            <a:pPr marL="800100" lvl="1" indent="-342900">
              <a:spcAft>
                <a:spcPts val="600"/>
              </a:spcAft>
              <a:buSzPct val="100000"/>
              <a:buFont typeface="Arial" panose="020B0604020202020204" pitchFamily="34" charset="0"/>
              <a:buChar char="•"/>
            </a:pPr>
            <a:r>
              <a:rPr lang="en-US" sz="2800" b="1" dirty="0">
                <a:cs typeface="Helvetica" pitchFamily="34" charset="0"/>
              </a:rPr>
              <a:t> Venturing</a:t>
            </a:r>
          </a:p>
        </p:txBody>
      </p:sp>
      <p:sp>
        <p:nvSpPr>
          <p:cNvPr id="7" name="TextBox 6">
            <a:extLst>
              <a:ext uri="{FF2B5EF4-FFF2-40B4-BE49-F238E27FC236}">
                <a16:creationId xmlns:a16="http://schemas.microsoft.com/office/drawing/2014/main" id="{42941524-5A35-C144-BDB2-18D62B6A0850}"/>
              </a:ext>
            </a:extLst>
          </p:cNvPr>
          <p:cNvSpPr txBox="1"/>
          <p:nvPr/>
        </p:nvSpPr>
        <p:spPr>
          <a:xfrm>
            <a:off x="1731817" y="1693152"/>
            <a:ext cx="8728363" cy="1508105"/>
          </a:xfrm>
          <a:prstGeom prst="rect">
            <a:avLst/>
          </a:prstGeom>
          <a:noFill/>
        </p:spPr>
        <p:txBody>
          <a:bodyPr wrap="square" rtlCol="0">
            <a:spAutoFit/>
          </a:bodyPr>
          <a:lstStyle/>
          <a:p>
            <a:r>
              <a:rPr lang="en-US" sz="3200" b="1" dirty="0"/>
              <a:t>Find it fast by adding a forward slash “ </a:t>
            </a:r>
            <a:r>
              <a:rPr lang="en-US" sz="3200" b="1" dirty="0">
                <a:solidFill>
                  <a:srgbClr val="FF0000"/>
                </a:solidFill>
              </a:rPr>
              <a:t>/</a:t>
            </a:r>
            <a:r>
              <a:rPr lang="en-US" sz="3200" b="1" dirty="0"/>
              <a:t> “ and your </a:t>
            </a:r>
            <a:r>
              <a:rPr lang="en-US" sz="3200" b="1" dirty="0">
                <a:solidFill>
                  <a:srgbClr val="0432FF"/>
                </a:solidFill>
              </a:rPr>
              <a:t>topic</a:t>
            </a:r>
            <a:r>
              <a:rPr lang="en-US" sz="3200" b="1" dirty="0"/>
              <a:t> after </a:t>
            </a:r>
            <a:r>
              <a:rPr lang="en-US" sz="3200" b="1" dirty="0">
                <a:solidFill>
                  <a:srgbClr val="0000FF"/>
                </a:solidFill>
                <a:hlinkClick r:id="rId3">
                  <a:extLst>
                    <a:ext uri="{A12FA001-AC4F-418D-AE19-62706E023703}">
                      <ahyp:hlinkClr xmlns:ahyp="http://schemas.microsoft.com/office/drawing/2018/hyperlinkcolor" val="tx"/>
                    </a:ext>
                  </a:extLst>
                </a:hlinkClick>
              </a:rPr>
              <a:t>www.scouting.org</a:t>
            </a:r>
            <a:endParaRPr lang="en-US" sz="3200" b="1" dirty="0">
              <a:solidFill>
                <a:srgbClr val="0000FF"/>
              </a:solidFill>
            </a:endParaRPr>
          </a:p>
          <a:p>
            <a:r>
              <a:rPr lang="en-US" sz="2800" b="1" dirty="0"/>
              <a:t>Example: </a:t>
            </a:r>
            <a:r>
              <a:rPr lang="en-US" sz="2800" b="1" u="sng" dirty="0"/>
              <a:t>www.scouting.org</a:t>
            </a:r>
            <a:r>
              <a:rPr lang="en-US" sz="2800" b="1" u="sng" dirty="0">
                <a:solidFill>
                  <a:srgbClr val="FF0000"/>
                </a:solidFill>
              </a:rPr>
              <a:t>/</a:t>
            </a:r>
            <a:r>
              <a:rPr lang="en-US" sz="2800" b="1" u="sng" dirty="0">
                <a:solidFill>
                  <a:srgbClr val="0432FF"/>
                </a:solidFill>
              </a:rPr>
              <a:t>meritbadges</a:t>
            </a:r>
          </a:p>
        </p:txBody>
      </p:sp>
      <p:sp>
        <p:nvSpPr>
          <p:cNvPr id="4" name="TextBox 3">
            <a:extLst>
              <a:ext uri="{FF2B5EF4-FFF2-40B4-BE49-F238E27FC236}">
                <a16:creationId xmlns:a16="http://schemas.microsoft.com/office/drawing/2014/main" id="{AEC40EAF-50A7-78DA-9B7E-AA01905A9B6C}"/>
              </a:ext>
            </a:extLst>
          </p:cNvPr>
          <p:cNvSpPr txBox="1"/>
          <p:nvPr/>
        </p:nvSpPr>
        <p:spPr>
          <a:xfrm>
            <a:off x="4650816" y="1108377"/>
            <a:ext cx="2890367" cy="584775"/>
          </a:xfrm>
          <a:prstGeom prst="rect">
            <a:avLst/>
          </a:prstGeom>
          <a:noFill/>
        </p:spPr>
        <p:txBody>
          <a:bodyPr wrap="square" rtlCol="0">
            <a:spAutoFit/>
          </a:bodyPr>
          <a:lstStyle/>
          <a:p>
            <a:r>
              <a:rPr lang="en-US" sz="3200" b="1" dirty="0"/>
              <a:t>Shortcut Links</a:t>
            </a:r>
          </a:p>
        </p:txBody>
      </p:sp>
    </p:spTree>
    <p:extLst>
      <p:ext uri="{BB962C8B-B14F-4D97-AF65-F5344CB8AC3E}">
        <p14:creationId xmlns:p14="http://schemas.microsoft.com/office/powerpoint/2010/main" val="1938378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313" y="187825"/>
            <a:ext cx="2077024" cy="461665"/>
          </a:xfrm>
        </p:spPr>
        <p:txBody>
          <a:bodyPr>
            <a:normAutofit fontScale="90000"/>
          </a:bodyPr>
          <a:lstStyle/>
          <a:p>
            <a:r>
              <a:rPr lang="en-US" dirty="0"/>
              <a:t>News Sites</a:t>
            </a:r>
          </a:p>
        </p:txBody>
      </p:sp>
      <p:sp>
        <p:nvSpPr>
          <p:cNvPr id="4" name="TextBox 3"/>
          <p:cNvSpPr txBox="1"/>
          <p:nvPr/>
        </p:nvSpPr>
        <p:spPr>
          <a:xfrm>
            <a:off x="6454574" y="4480000"/>
            <a:ext cx="4703788" cy="461665"/>
          </a:xfrm>
          <a:prstGeom prst="rect">
            <a:avLst/>
          </a:prstGeom>
          <a:noFill/>
        </p:spPr>
        <p:txBody>
          <a:bodyPr wrap="square" rtlCol="0">
            <a:spAutoFit/>
          </a:bodyPr>
          <a:lstStyle/>
          <a:p>
            <a:r>
              <a:rPr lang="en-US" sz="2400" b="1" dirty="0">
                <a:hlinkClick r:id="rId3"/>
              </a:rPr>
              <a:t>http://blog.scoutingmagazine.org/</a:t>
            </a:r>
            <a:r>
              <a:rPr lang="en-US" sz="2400" b="1" dirty="0"/>
              <a:t> </a:t>
            </a:r>
          </a:p>
        </p:txBody>
      </p:sp>
      <p:sp>
        <p:nvSpPr>
          <p:cNvPr id="7" name="TextBox 6"/>
          <p:cNvSpPr txBox="1"/>
          <p:nvPr/>
        </p:nvSpPr>
        <p:spPr>
          <a:xfrm>
            <a:off x="894301" y="2301935"/>
            <a:ext cx="3939780" cy="461665"/>
          </a:xfrm>
          <a:prstGeom prst="rect">
            <a:avLst/>
          </a:prstGeom>
          <a:noFill/>
        </p:spPr>
        <p:txBody>
          <a:bodyPr wrap="square" rtlCol="0">
            <a:spAutoFit/>
          </a:bodyPr>
          <a:lstStyle/>
          <a:p>
            <a:r>
              <a:rPr lang="en-US" sz="2400" b="1" dirty="0">
                <a:hlinkClick r:id="rId4"/>
              </a:rPr>
              <a:t>http://scoutingwire.org/</a:t>
            </a:r>
            <a:r>
              <a:rPr lang="en-US" sz="2400" b="1" dirty="0"/>
              <a:t> </a:t>
            </a:r>
          </a:p>
        </p:txBody>
      </p:sp>
      <p:pic>
        <p:nvPicPr>
          <p:cNvPr id="6" name="Picture 5">
            <a:extLst>
              <a:ext uri="{FF2B5EF4-FFF2-40B4-BE49-F238E27FC236}">
                <a16:creationId xmlns:a16="http://schemas.microsoft.com/office/drawing/2014/main" id="{5E10AD8D-33BE-4552-D8B4-98A2B3AD5422}"/>
              </a:ext>
            </a:extLst>
          </p:cNvPr>
          <p:cNvPicPr>
            <a:picLocks noChangeAspect="1"/>
          </p:cNvPicPr>
          <p:nvPr/>
        </p:nvPicPr>
        <p:blipFill>
          <a:blip r:embed="rId5"/>
          <a:stretch>
            <a:fillRect/>
          </a:stretch>
        </p:blipFill>
        <p:spPr>
          <a:xfrm>
            <a:off x="5944622" y="1417371"/>
            <a:ext cx="5452229" cy="2936605"/>
          </a:xfrm>
          <a:prstGeom prst="rect">
            <a:avLst/>
          </a:prstGeom>
          <a:ln>
            <a:solidFill>
              <a:schemeClr val="accent1"/>
            </a:solidFill>
          </a:ln>
        </p:spPr>
      </p:pic>
      <p:pic>
        <p:nvPicPr>
          <p:cNvPr id="10" name="Picture 9">
            <a:extLst>
              <a:ext uri="{FF2B5EF4-FFF2-40B4-BE49-F238E27FC236}">
                <a16:creationId xmlns:a16="http://schemas.microsoft.com/office/drawing/2014/main" id="{C4B861FA-C6A9-68C5-1D73-EA210A8D05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0765" y="5155893"/>
            <a:ext cx="1223756" cy="1223756"/>
          </a:xfrm>
          <a:prstGeom prst="rect">
            <a:avLst/>
          </a:prstGeom>
        </p:spPr>
      </p:pic>
      <p:pic>
        <p:nvPicPr>
          <p:cNvPr id="12" name="Picture 11">
            <a:extLst>
              <a:ext uri="{FF2B5EF4-FFF2-40B4-BE49-F238E27FC236}">
                <a16:creationId xmlns:a16="http://schemas.microsoft.com/office/drawing/2014/main" id="{396E2CF0-5CF5-0527-8649-1D5F967D60A3}"/>
              </a:ext>
            </a:extLst>
          </p:cNvPr>
          <p:cNvPicPr>
            <a:picLocks noChangeAspect="1"/>
          </p:cNvPicPr>
          <p:nvPr/>
        </p:nvPicPr>
        <p:blipFill>
          <a:blip r:embed="rId7"/>
          <a:stretch>
            <a:fillRect/>
          </a:stretch>
        </p:blipFill>
        <p:spPr>
          <a:xfrm>
            <a:off x="317495" y="2763600"/>
            <a:ext cx="4827766" cy="3894463"/>
          </a:xfrm>
          <a:prstGeom prst="rect">
            <a:avLst/>
          </a:prstGeom>
          <a:ln>
            <a:solidFill>
              <a:schemeClr val="accent1"/>
            </a:solidFill>
          </a:ln>
        </p:spPr>
      </p:pic>
      <p:pic>
        <p:nvPicPr>
          <p:cNvPr id="14" name="Picture 13">
            <a:extLst>
              <a:ext uri="{FF2B5EF4-FFF2-40B4-BE49-F238E27FC236}">
                <a16:creationId xmlns:a16="http://schemas.microsoft.com/office/drawing/2014/main" id="{8DA7C9E1-3346-0491-E643-AC699BA6B76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96639" y="1200305"/>
            <a:ext cx="1115396" cy="1115396"/>
          </a:xfrm>
          <a:prstGeom prst="rect">
            <a:avLst/>
          </a:prstGeom>
        </p:spPr>
      </p:pic>
    </p:spTree>
    <p:extLst>
      <p:ext uri="{BB962C8B-B14F-4D97-AF65-F5344CB8AC3E}">
        <p14:creationId xmlns:p14="http://schemas.microsoft.com/office/powerpoint/2010/main" val="3523943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9C8E5-DDA6-8499-0D8A-7D94CB1BF7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36FE05-DB70-22F9-13FC-F27BF1BE7661}"/>
              </a:ext>
            </a:extLst>
          </p:cNvPr>
          <p:cNvSpPr>
            <a:spLocks noGrp="1"/>
          </p:cNvSpPr>
          <p:nvPr>
            <p:ph type="title"/>
          </p:nvPr>
        </p:nvSpPr>
        <p:spPr>
          <a:xfrm>
            <a:off x="391449" y="274514"/>
            <a:ext cx="5168883" cy="833863"/>
          </a:xfrm>
        </p:spPr>
        <p:txBody>
          <a:bodyPr/>
          <a:lstStyle/>
          <a:p>
            <a:r>
              <a:rPr lang="en-US" dirty="0"/>
              <a:t>Bi-Monthly Newsletter</a:t>
            </a:r>
          </a:p>
        </p:txBody>
      </p:sp>
      <p:sp>
        <p:nvSpPr>
          <p:cNvPr id="6" name="Content Placeholder 2">
            <a:extLst>
              <a:ext uri="{FF2B5EF4-FFF2-40B4-BE49-F238E27FC236}">
                <a16:creationId xmlns:a16="http://schemas.microsoft.com/office/drawing/2014/main" id="{29FC6403-C78E-0286-9ACE-69302F83151B}"/>
              </a:ext>
            </a:extLst>
          </p:cNvPr>
          <p:cNvSpPr txBox="1">
            <a:spLocks/>
          </p:cNvSpPr>
          <p:nvPr/>
        </p:nvSpPr>
        <p:spPr>
          <a:xfrm>
            <a:off x="6331354" y="3391014"/>
            <a:ext cx="3914352" cy="3269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00000"/>
              </a:lnSpc>
              <a:spcBef>
                <a:spcPts val="0"/>
              </a:spcBef>
              <a:spcAft>
                <a:spcPts val="600"/>
              </a:spcAft>
              <a:buSzPct val="100000"/>
              <a:buNone/>
            </a:pPr>
            <a:endParaRPr lang="en-US" sz="3000" dirty="0">
              <a:cs typeface="Helvetica" pitchFamily="34" charset="0"/>
            </a:endParaRPr>
          </a:p>
        </p:txBody>
      </p:sp>
      <p:sp>
        <p:nvSpPr>
          <p:cNvPr id="3" name="TextBox 2">
            <a:extLst>
              <a:ext uri="{FF2B5EF4-FFF2-40B4-BE49-F238E27FC236}">
                <a16:creationId xmlns:a16="http://schemas.microsoft.com/office/drawing/2014/main" id="{D0B8FDF7-2F48-D9DC-5FF5-5FB9661FA13D}"/>
              </a:ext>
            </a:extLst>
          </p:cNvPr>
          <p:cNvSpPr txBox="1"/>
          <p:nvPr/>
        </p:nvSpPr>
        <p:spPr>
          <a:xfrm>
            <a:off x="1569493" y="2924258"/>
            <a:ext cx="8890687" cy="2046714"/>
          </a:xfrm>
          <a:prstGeom prst="rect">
            <a:avLst/>
          </a:prstGeom>
          <a:noFill/>
        </p:spPr>
        <p:txBody>
          <a:bodyPr wrap="square" rtlCol="0">
            <a:spAutoFit/>
          </a:bodyPr>
          <a:lstStyle/>
          <a:p>
            <a:pPr lvl="1">
              <a:spcAft>
                <a:spcPts val="600"/>
              </a:spcAft>
              <a:buSzPct val="100000"/>
            </a:pPr>
            <a:r>
              <a:rPr lang="en-US" sz="2800" b="1" dirty="0">
                <a:cs typeface="Helvetica" pitchFamily="34" charset="0"/>
                <a:hlinkClick r:id="rId3"/>
              </a:rPr>
              <a:t>www.Scouting.org/commissioners/newsletter-eblast</a:t>
            </a:r>
            <a:r>
              <a:rPr lang="en-US" sz="2800" b="1" dirty="0">
                <a:cs typeface="Helvetica" pitchFamily="34" charset="0"/>
              </a:rPr>
              <a:t> </a:t>
            </a:r>
          </a:p>
          <a:p>
            <a:pPr lvl="1">
              <a:spcAft>
                <a:spcPts val="600"/>
              </a:spcAft>
              <a:buSzPct val="100000"/>
            </a:pPr>
            <a:endParaRPr lang="en-US" sz="2800" b="1" dirty="0">
              <a:cs typeface="Helvetica" pitchFamily="34" charset="0"/>
            </a:endParaRPr>
          </a:p>
          <a:p>
            <a:pPr marL="1371600" lvl="2" indent="-457200">
              <a:spcAft>
                <a:spcPts val="600"/>
              </a:spcAft>
              <a:buSzPct val="100000"/>
              <a:buFont typeface="Arial" panose="020B0604020202020204" pitchFamily="34" charset="0"/>
              <a:buChar char="•"/>
            </a:pPr>
            <a:r>
              <a:rPr lang="en-US" sz="2800" b="1" dirty="0">
                <a:cs typeface="Helvetica" pitchFamily="34" charset="0"/>
              </a:rPr>
              <a:t>Includes historical eblast back to February 2025</a:t>
            </a:r>
          </a:p>
          <a:p>
            <a:pPr marL="800100" lvl="1" indent="-342900">
              <a:spcAft>
                <a:spcPts val="600"/>
              </a:spcAft>
              <a:buSzPct val="100000"/>
              <a:buFont typeface="Arial" panose="020B0604020202020204" pitchFamily="34" charset="0"/>
              <a:buChar char="•"/>
            </a:pPr>
            <a:endParaRPr lang="en-US" sz="2800" b="1" dirty="0">
              <a:cs typeface="Helvetica" pitchFamily="34" charset="0"/>
            </a:endParaRPr>
          </a:p>
        </p:txBody>
      </p:sp>
      <p:sp>
        <p:nvSpPr>
          <p:cNvPr id="7" name="TextBox 6">
            <a:extLst>
              <a:ext uri="{FF2B5EF4-FFF2-40B4-BE49-F238E27FC236}">
                <a16:creationId xmlns:a16="http://schemas.microsoft.com/office/drawing/2014/main" id="{64927C56-B02A-D297-6893-0811E352FCD2}"/>
              </a:ext>
            </a:extLst>
          </p:cNvPr>
          <p:cNvSpPr txBox="1"/>
          <p:nvPr/>
        </p:nvSpPr>
        <p:spPr>
          <a:xfrm>
            <a:off x="1731817" y="1693152"/>
            <a:ext cx="8728363" cy="646331"/>
          </a:xfrm>
          <a:prstGeom prst="rect">
            <a:avLst/>
          </a:prstGeom>
          <a:noFill/>
        </p:spPr>
        <p:txBody>
          <a:bodyPr wrap="square" rtlCol="0">
            <a:spAutoFit/>
          </a:bodyPr>
          <a:lstStyle/>
          <a:p>
            <a:r>
              <a:rPr lang="en-US" sz="3600" b="1" dirty="0"/>
              <a:t>Commissioner Newsletter </a:t>
            </a:r>
            <a:r>
              <a:rPr lang="en-US" sz="3600" b="1" dirty="0" err="1"/>
              <a:t>eBlast</a:t>
            </a:r>
            <a:endParaRPr lang="en-US" sz="3600" b="1" u="sng" dirty="0">
              <a:solidFill>
                <a:srgbClr val="0432FF"/>
              </a:solidFill>
            </a:endParaRPr>
          </a:p>
        </p:txBody>
      </p:sp>
      <p:pic>
        <p:nvPicPr>
          <p:cNvPr id="4" name="Picture 3">
            <a:extLst>
              <a:ext uri="{FF2B5EF4-FFF2-40B4-BE49-F238E27FC236}">
                <a16:creationId xmlns:a16="http://schemas.microsoft.com/office/drawing/2014/main" id="{A9D3B6B3-984E-1345-94F6-D7818E1D059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2231" y="4738605"/>
            <a:ext cx="1398245" cy="1398245"/>
          </a:xfrm>
          <a:prstGeom prst="rect">
            <a:avLst/>
          </a:prstGeom>
        </p:spPr>
      </p:pic>
    </p:spTree>
    <p:extLst>
      <p:ext uri="{BB962C8B-B14F-4D97-AF65-F5344CB8AC3E}">
        <p14:creationId xmlns:p14="http://schemas.microsoft.com/office/powerpoint/2010/main" val="2734532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8E179-207B-7F05-5DC6-EEC66126C3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701237-BAFD-71CA-0EAC-F7658CA56EE3}"/>
              </a:ext>
            </a:extLst>
          </p:cNvPr>
          <p:cNvSpPr>
            <a:spLocks noGrp="1"/>
          </p:cNvSpPr>
          <p:nvPr>
            <p:ph type="title"/>
          </p:nvPr>
        </p:nvSpPr>
        <p:spPr>
          <a:xfrm>
            <a:off x="498266" y="126694"/>
            <a:ext cx="3932237" cy="682668"/>
          </a:xfrm>
        </p:spPr>
        <p:txBody>
          <a:bodyPr>
            <a:normAutofit/>
          </a:bodyPr>
          <a:lstStyle/>
          <a:p>
            <a:r>
              <a:rPr lang="en-US" sz="3600" dirty="0" err="1"/>
              <a:t>Scoutly</a:t>
            </a:r>
            <a:endParaRPr lang="en-US" sz="3600" dirty="0"/>
          </a:p>
        </p:txBody>
      </p:sp>
      <p:sp>
        <p:nvSpPr>
          <p:cNvPr id="8" name="Text Placeholder 7">
            <a:extLst>
              <a:ext uri="{FF2B5EF4-FFF2-40B4-BE49-F238E27FC236}">
                <a16:creationId xmlns:a16="http://schemas.microsoft.com/office/drawing/2014/main" id="{8AA35151-CE97-5EF5-E4D6-CA73047D2446}"/>
              </a:ext>
            </a:extLst>
          </p:cNvPr>
          <p:cNvSpPr>
            <a:spLocks noGrp="1"/>
          </p:cNvSpPr>
          <p:nvPr>
            <p:ph type="body" sz="half" idx="2"/>
          </p:nvPr>
        </p:nvSpPr>
        <p:spPr>
          <a:xfrm>
            <a:off x="1677070" y="1230732"/>
            <a:ext cx="3932237" cy="4597678"/>
          </a:xfrm>
        </p:spPr>
        <p:txBody>
          <a:bodyPr/>
          <a:lstStyle/>
          <a:p>
            <a:pPr algn="ctr"/>
            <a:r>
              <a:rPr lang="en-US" sz="2000" b="1" dirty="0">
                <a:hlinkClick r:id="rId3"/>
              </a:rPr>
              <a:t>Scouting.org</a:t>
            </a:r>
            <a:r>
              <a:rPr lang="en-US" sz="2000" b="1" dirty="0"/>
              <a:t> and </a:t>
            </a:r>
            <a:r>
              <a:rPr lang="en-US" sz="2000" b="1" dirty="0">
                <a:hlinkClick r:id="rId4"/>
              </a:rPr>
              <a:t>BeAScout.org</a:t>
            </a:r>
            <a:endParaRPr lang="en-US" sz="2000" b="1" cap="all" dirty="0"/>
          </a:p>
          <a:p>
            <a:pPr algn="ctr"/>
            <a:endParaRPr lang="en-US" b="1" cap="all" dirty="0">
              <a:solidFill>
                <a:srgbClr val="009999"/>
              </a:solidFill>
            </a:endParaRPr>
          </a:p>
          <a:p>
            <a:pPr algn="ctr"/>
            <a:r>
              <a:rPr lang="en-US" sz="3200" b="1" cap="all" dirty="0"/>
              <a:t>Scouting America Launches </a:t>
            </a:r>
            <a:r>
              <a:rPr lang="en-US" sz="3200" b="1" cap="all" dirty="0" err="1"/>
              <a:t>Scoutly</a:t>
            </a:r>
            <a:r>
              <a:rPr lang="en-US" sz="3200" b="1" cap="all" dirty="0"/>
              <a:t> AI Assistant to Revolutionize Support for Families and Leaders</a:t>
            </a:r>
          </a:p>
          <a:p>
            <a:endParaRPr lang="en-US" dirty="0"/>
          </a:p>
        </p:txBody>
      </p:sp>
      <p:pic>
        <p:nvPicPr>
          <p:cNvPr id="1026" name="Picture 2" descr="Inline image">
            <a:extLst>
              <a:ext uri="{FF2B5EF4-FFF2-40B4-BE49-F238E27FC236}">
                <a16:creationId xmlns:a16="http://schemas.microsoft.com/office/drawing/2014/main" id="{D6BBEDAE-AEB4-54B1-5AA9-340210B744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7749" y="1593639"/>
            <a:ext cx="3551126" cy="38718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486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981" y="125037"/>
            <a:ext cx="5340334" cy="960468"/>
          </a:xfrm>
        </p:spPr>
        <p:txBody>
          <a:bodyPr/>
          <a:lstStyle/>
          <a:p>
            <a:r>
              <a:rPr lang="en-US" dirty="0"/>
              <a:t>Scouting.org </a:t>
            </a:r>
            <a:br>
              <a:rPr lang="en-US" dirty="0"/>
            </a:br>
            <a:r>
              <a:rPr lang="en-US" dirty="0"/>
              <a:t>Programs Tab</a:t>
            </a:r>
          </a:p>
        </p:txBody>
      </p:sp>
      <p:pic>
        <p:nvPicPr>
          <p:cNvPr id="8" name="Picture 7">
            <a:extLst>
              <a:ext uri="{FF2B5EF4-FFF2-40B4-BE49-F238E27FC236}">
                <a16:creationId xmlns:a16="http://schemas.microsoft.com/office/drawing/2014/main" id="{1D5D14EB-3826-3342-98CE-3CD7F4C37D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240" y="1772622"/>
            <a:ext cx="7420133" cy="4628176"/>
          </a:xfrm>
          <a:prstGeom prst="rect">
            <a:avLst/>
          </a:prstGeom>
          <a:ln>
            <a:solidFill>
              <a:schemeClr val="accent1"/>
            </a:solidFill>
          </a:ln>
        </p:spPr>
      </p:pic>
      <p:sp>
        <p:nvSpPr>
          <p:cNvPr id="4" name="TextBox 3">
            <a:extLst>
              <a:ext uri="{FF2B5EF4-FFF2-40B4-BE49-F238E27FC236}">
                <a16:creationId xmlns:a16="http://schemas.microsoft.com/office/drawing/2014/main" id="{141B9D53-FB50-8ED1-4C1F-3F9BA35D30B2}"/>
              </a:ext>
            </a:extLst>
          </p:cNvPr>
          <p:cNvSpPr txBox="1"/>
          <p:nvPr/>
        </p:nvSpPr>
        <p:spPr>
          <a:xfrm>
            <a:off x="8496895" y="5072454"/>
            <a:ext cx="3340865" cy="369332"/>
          </a:xfrm>
          <a:prstGeom prst="rect">
            <a:avLst/>
          </a:prstGeom>
          <a:noFill/>
        </p:spPr>
        <p:txBody>
          <a:bodyPr wrap="square">
            <a:spAutoFit/>
          </a:bodyPr>
          <a:lstStyle/>
          <a:p>
            <a:r>
              <a:rPr lang="en-US" dirty="0">
                <a:hlinkClick r:id="rId4"/>
              </a:rPr>
              <a:t>https://www.scouting.org/</a:t>
            </a:r>
            <a:r>
              <a:rPr lang="en-US" dirty="0"/>
              <a:t> </a:t>
            </a:r>
          </a:p>
        </p:txBody>
      </p:sp>
      <p:pic>
        <p:nvPicPr>
          <p:cNvPr id="6" name="Picture 5">
            <a:extLst>
              <a:ext uri="{FF2B5EF4-FFF2-40B4-BE49-F238E27FC236}">
                <a16:creationId xmlns:a16="http://schemas.microsoft.com/office/drawing/2014/main" id="{146A263C-3031-C744-CEBA-C166637855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4848" y="3326176"/>
            <a:ext cx="1261202" cy="1261202"/>
          </a:xfrm>
          <a:prstGeom prst="rect">
            <a:avLst/>
          </a:prstGeom>
        </p:spPr>
      </p:pic>
    </p:spTree>
    <p:extLst>
      <p:ext uri="{BB962C8B-B14F-4D97-AF65-F5344CB8AC3E}">
        <p14:creationId xmlns:p14="http://schemas.microsoft.com/office/powerpoint/2010/main" val="1181884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913" y="215497"/>
            <a:ext cx="9102869" cy="636558"/>
          </a:xfrm>
        </p:spPr>
        <p:txBody>
          <a:bodyPr/>
          <a:lstStyle/>
          <a:p>
            <a:r>
              <a:rPr lang="en-US" dirty="0"/>
              <a:t>Scouting Safety</a:t>
            </a:r>
          </a:p>
        </p:txBody>
      </p:sp>
      <p:sp>
        <p:nvSpPr>
          <p:cNvPr id="3" name="TextBox 2">
            <a:extLst>
              <a:ext uri="{FF2B5EF4-FFF2-40B4-BE49-F238E27FC236}">
                <a16:creationId xmlns:a16="http://schemas.microsoft.com/office/drawing/2014/main" id="{ECCFA11D-FDE3-2741-BA62-48624D8E572F}"/>
              </a:ext>
            </a:extLst>
          </p:cNvPr>
          <p:cNvSpPr txBox="1"/>
          <p:nvPr/>
        </p:nvSpPr>
        <p:spPr>
          <a:xfrm>
            <a:off x="442913" y="5204632"/>
            <a:ext cx="4008277" cy="338554"/>
          </a:xfrm>
          <a:prstGeom prst="rect">
            <a:avLst/>
          </a:prstGeom>
          <a:noFill/>
        </p:spPr>
        <p:txBody>
          <a:bodyPr wrap="none" rtlCol="0">
            <a:spAutoFit/>
          </a:bodyPr>
          <a:lstStyle/>
          <a:p>
            <a:r>
              <a:rPr lang="en-US" sz="1600" dirty="0">
                <a:hlinkClick r:id="rId3"/>
              </a:rPr>
              <a:t>https://www.scouting.org/health-and-safety/</a:t>
            </a:r>
            <a:r>
              <a:rPr lang="en-US" sz="1600" dirty="0"/>
              <a:t> </a:t>
            </a:r>
          </a:p>
        </p:txBody>
      </p:sp>
      <p:pic>
        <p:nvPicPr>
          <p:cNvPr id="6" name="Picture 5">
            <a:extLst>
              <a:ext uri="{FF2B5EF4-FFF2-40B4-BE49-F238E27FC236}">
                <a16:creationId xmlns:a16="http://schemas.microsoft.com/office/drawing/2014/main" id="{723EA2F8-128F-D847-9415-95DAC71956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9331" y="1617706"/>
            <a:ext cx="7041560" cy="4654446"/>
          </a:xfrm>
          <a:prstGeom prst="rect">
            <a:avLst/>
          </a:prstGeom>
          <a:ln>
            <a:solidFill>
              <a:schemeClr val="accent1"/>
            </a:solidFill>
          </a:ln>
        </p:spPr>
      </p:pic>
      <p:pic>
        <p:nvPicPr>
          <p:cNvPr id="4" name="Picture 3">
            <a:extLst>
              <a:ext uri="{FF2B5EF4-FFF2-40B4-BE49-F238E27FC236}">
                <a16:creationId xmlns:a16="http://schemas.microsoft.com/office/drawing/2014/main" id="{7EB875CF-4ACB-0C86-DAEF-ECB742CA96F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5581" y="3343856"/>
            <a:ext cx="1202145" cy="1202145"/>
          </a:xfrm>
          <a:prstGeom prst="rect">
            <a:avLst/>
          </a:prstGeom>
          <a:noFill/>
          <a:ln>
            <a:noFill/>
          </a:ln>
        </p:spPr>
      </p:pic>
    </p:spTree>
    <p:extLst>
      <p:ext uri="{BB962C8B-B14F-4D97-AF65-F5344CB8AC3E}">
        <p14:creationId xmlns:p14="http://schemas.microsoft.com/office/powerpoint/2010/main" val="560948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252250" y="0"/>
            <a:ext cx="4233253" cy="1408671"/>
          </a:xfrm>
        </p:spPr>
        <p:txBody>
          <a:bodyPr>
            <a:normAutofit fontScale="47500" lnSpcReduction="20000"/>
          </a:bodyPr>
          <a:lstStyle/>
          <a:p>
            <a:pPr algn="ctr">
              <a:buNone/>
            </a:pPr>
            <a:endParaRPr lang="en-US" u="sng" dirty="0">
              <a:cs typeface="Helvetica" pitchFamily="34" charset="0"/>
            </a:endParaRPr>
          </a:p>
          <a:p>
            <a:pPr>
              <a:buNone/>
            </a:pPr>
            <a:r>
              <a:rPr lang="en-US" sz="7600" b="1" dirty="0">
                <a:cs typeface="Helvetica" pitchFamily="34" charset="0"/>
              </a:rPr>
              <a:t>Commissioner </a:t>
            </a:r>
          </a:p>
          <a:p>
            <a:pPr>
              <a:buNone/>
            </a:pPr>
            <a:r>
              <a:rPr lang="en-US" sz="7600" b="1" dirty="0">
                <a:cs typeface="Helvetica" pitchFamily="34" charset="0"/>
              </a:rPr>
              <a:t>Information Central!</a:t>
            </a:r>
            <a:endParaRPr lang="en-US" sz="7600" b="1" dirty="0"/>
          </a:p>
        </p:txBody>
      </p:sp>
      <p:pic>
        <p:nvPicPr>
          <p:cNvPr id="6" name="Picture 5">
            <a:extLst>
              <a:ext uri="{FF2B5EF4-FFF2-40B4-BE49-F238E27FC236}">
                <a16:creationId xmlns:a16="http://schemas.microsoft.com/office/drawing/2014/main" id="{20FDDA08-94C1-304C-B9CD-795C99AEAB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318" y="1985149"/>
            <a:ext cx="6928976" cy="3812059"/>
          </a:xfrm>
          <a:prstGeom prst="rect">
            <a:avLst/>
          </a:prstGeom>
          <a:ln>
            <a:solidFill>
              <a:schemeClr val="accent1"/>
            </a:solidFill>
          </a:ln>
        </p:spPr>
      </p:pic>
      <p:sp>
        <p:nvSpPr>
          <p:cNvPr id="7" name="TextBox 6">
            <a:extLst>
              <a:ext uri="{FF2B5EF4-FFF2-40B4-BE49-F238E27FC236}">
                <a16:creationId xmlns:a16="http://schemas.microsoft.com/office/drawing/2014/main" id="{1D9EEE45-96A6-424E-8094-BF9A134D40E2}"/>
              </a:ext>
            </a:extLst>
          </p:cNvPr>
          <p:cNvSpPr txBox="1"/>
          <p:nvPr/>
        </p:nvSpPr>
        <p:spPr>
          <a:xfrm>
            <a:off x="8139601" y="3244848"/>
            <a:ext cx="3575081" cy="646331"/>
          </a:xfrm>
          <a:prstGeom prst="rect">
            <a:avLst/>
          </a:prstGeom>
          <a:noFill/>
        </p:spPr>
        <p:txBody>
          <a:bodyPr wrap="none" rtlCol="0">
            <a:spAutoFit/>
          </a:bodyPr>
          <a:lstStyle/>
          <a:p>
            <a:r>
              <a:rPr lang="en-US" b="1" u="sng" dirty="0">
                <a:hlinkClick r:id="rId4"/>
              </a:rPr>
              <a:t>www.Scouting.org/commissioners</a:t>
            </a:r>
            <a:r>
              <a:rPr lang="en-US" b="1" dirty="0"/>
              <a:t>  </a:t>
            </a:r>
            <a:endParaRPr lang="en-US" dirty="0"/>
          </a:p>
          <a:p>
            <a:endParaRPr lang="en-US" dirty="0"/>
          </a:p>
        </p:txBody>
      </p:sp>
      <p:pic>
        <p:nvPicPr>
          <p:cNvPr id="3" name="Picture 2">
            <a:extLst>
              <a:ext uri="{FF2B5EF4-FFF2-40B4-BE49-F238E27FC236}">
                <a16:creationId xmlns:a16="http://schemas.microsoft.com/office/drawing/2014/main" id="{33E5080C-417C-0979-FF93-5B0429CE7A24}"/>
              </a:ext>
            </a:extLst>
          </p:cNvPr>
          <p:cNvPicPr>
            <a:picLocks noChangeAspect="1"/>
          </p:cNvPicPr>
          <p:nvPr/>
        </p:nvPicPr>
        <p:blipFill>
          <a:blip r:embed="rId5"/>
          <a:stretch>
            <a:fillRect/>
          </a:stretch>
        </p:blipFill>
        <p:spPr>
          <a:xfrm>
            <a:off x="9086335" y="1809530"/>
            <a:ext cx="1215081" cy="1190283"/>
          </a:xfrm>
          <a:prstGeom prst="rect">
            <a:avLst/>
          </a:prstGeom>
        </p:spPr>
      </p:pic>
      <p:sp>
        <p:nvSpPr>
          <p:cNvPr id="9" name="TextBox 8">
            <a:extLst>
              <a:ext uri="{FF2B5EF4-FFF2-40B4-BE49-F238E27FC236}">
                <a16:creationId xmlns:a16="http://schemas.microsoft.com/office/drawing/2014/main" id="{D5232E99-AFA7-D8FF-7A04-E743F54A5B58}"/>
              </a:ext>
            </a:extLst>
          </p:cNvPr>
          <p:cNvSpPr txBox="1"/>
          <p:nvPr/>
        </p:nvSpPr>
        <p:spPr>
          <a:xfrm>
            <a:off x="7732180" y="5846115"/>
            <a:ext cx="4389921" cy="369332"/>
          </a:xfrm>
          <a:prstGeom prst="rect">
            <a:avLst/>
          </a:prstGeom>
          <a:noFill/>
        </p:spPr>
        <p:txBody>
          <a:bodyPr wrap="square">
            <a:spAutoFit/>
          </a:bodyPr>
          <a:lstStyle/>
          <a:p>
            <a:r>
              <a:rPr lang="en-US" sz="1800" b="1" u="sng"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Resource-Links-for-Commissioners.pdf</a:t>
            </a:r>
            <a:endParaRPr lang="en-US" b="1" dirty="0">
              <a:solidFill>
                <a:schemeClr val="accent5">
                  <a:lumMod val="75000"/>
                </a:schemeClr>
              </a:solidFill>
            </a:endParaRPr>
          </a:p>
        </p:txBody>
      </p:sp>
      <p:pic>
        <p:nvPicPr>
          <p:cNvPr id="27" name="Picture 26">
            <a:extLst>
              <a:ext uri="{FF2B5EF4-FFF2-40B4-BE49-F238E27FC236}">
                <a16:creationId xmlns:a16="http://schemas.microsoft.com/office/drawing/2014/main" id="{D58B7E64-DF0B-12C8-ED46-99E404FD43B5}"/>
              </a:ext>
            </a:extLst>
          </p:cNvPr>
          <p:cNvPicPr>
            <a:picLocks noChangeAspect="1"/>
          </p:cNvPicPr>
          <p:nvPr/>
        </p:nvPicPr>
        <p:blipFill>
          <a:blip r:embed="rId7"/>
          <a:stretch>
            <a:fillRect/>
          </a:stretch>
        </p:blipFill>
        <p:spPr>
          <a:xfrm>
            <a:off x="8620687" y="4136214"/>
            <a:ext cx="2146376" cy="1709901"/>
          </a:xfrm>
          <a:prstGeom prst="rect">
            <a:avLst/>
          </a:prstGeom>
        </p:spPr>
      </p:pic>
    </p:spTree>
    <p:extLst>
      <p:ext uri="{BB962C8B-B14F-4D97-AF65-F5344CB8AC3E}">
        <p14:creationId xmlns:p14="http://schemas.microsoft.com/office/powerpoint/2010/main" val="1525102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CBD0D-840F-8231-5CE9-A02623D0E1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48622A-8419-B471-70EE-0E18D18034D7}"/>
              </a:ext>
            </a:extLst>
          </p:cNvPr>
          <p:cNvSpPr>
            <a:spLocks noGrp="1"/>
          </p:cNvSpPr>
          <p:nvPr>
            <p:ph type="title"/>
          </p:nvPr>
        </p:nvSpPr>
        <p:spPr>
          <a:xfrm>
            <a:off x="485774" y="268257"/>
            <a:ext cx="5311759" cy="1017618"/>
          </a:xfrm>
        </p:spPr>
        <p:txBody>
          <a:bodyPr/>
          <a:lstStyle/>
          <a:p>
            <a:r>
              <a:rPr lang="en-US" dirty="0"/>
              <a:t>Course Objectives</a:t>
            </a:r>
          </a:p>
        </p:txBody>
      </p:sp>
      <p:sp>
        <p:nvSpPr>
          <p:cNvPr id="3" name="Content Placeholder 2">
            <a:extLst>
              <a:ext uri="{FF2B5EF4-FFF2-40B4-BE49-F238E27FC236}">
                <a16:creationId xmlns:a16="http://schemas.microsoft.com/office/drawing/2014/main" id="{A616913E-32DE-25B8-CDAD-9FC39C261D21}"/>
              </a:ext>
            </a:extLst>
          </p:cNvPr>
          <p:cNvSpPr>
            <a:spLocks noGrp="1"/>
          </p:cNvSpPr>
          <p:nvPr>
            <p:ph idx="1"/>
          </p:nvPr>
        </p:nvSpPr>
        <p:spPr>
          <a:xfrm>
            <a:off x="1943378" y="1968464"/>
            <a:ext cx="8095752" cy="3666217"/>
          </a:xfrm>
        </p:spPr>
        <p:txBody>
          <a:bodyPr>
            <a:noAutofit/>
          </a:bodyPr>
          <a:lstStyle/>
          <a:p>
            <a:pPr marL="0" indent="0">
              <a:buNone/>
            </a:pPr>
            <a:r>
              <a:rPr lang="en-US" b="1" dirty="0"/>
              <a:t>At the end of this training, a commissioner will be able to: </a:t>
            </a:r>
            <a:endParaRPr lang="en-US" dirty="0"/>
          </a:p>
          <a:p>
            <a:r>
              <a:rPr lang="en-US" b="1" dirty="0"/>
              <a:t>Recognize</a:t>
            </a:r>
            <a:r>
              <a:rPr lang="en-US" dirty="0"/>
              <a:t> resources with good information</a:t>
            </a:r>
          </a:p>
          <a:p>
            <a:r>
              <a:rPr lang="en-US" b="1" dirty="0"/>
              <a:t>Select</a:t>
            </a:r>
            <a:r>
              <a:rPr lang="en-US" dirty="0"/>
              <a:t> reliable websites</a:t>
            </a:r>
          </a:p>
          <a:p>
            <a:r>
              <a:rPr lang="en-US" b="1" dirty="0"/>
              <a:t>Know</a:t>
            </a:r>
            <a:r>
              <a:rPr lang="en-US" dirty="0"/>
              <a:t> internet resources for commissioners</a:t>
            </a:r>
          </a:p>
        </p:txBody>
      </p:sp>
    </p:spTree>
    <p:extLst>
      <p:ext uri="{BB962C8B-B14F-4D97-AF65-F5344CB8AC3E}">
        <p14:creationId xmlns:p14="http://schemas.microsoft.com/office/powerpoint/2010/main" val="605466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064" y="268257"/>
            <a:ext cx="5268896" cy="577366"/>
          </a:xfrm>
        </p:spPr>
        <p:txBody>
          <a:bodyPr/>
          <a:lstStyle/>
          <a:p>
            <a:r>
              <a:rPr lang="en-US" dirty="0">
                <a:hlinkClick r:id="rId4">
                  <a:extLst>
                    <a:ext uri="{A12FA001-AC4F-418D-AE19-62706E023703}">
                      <ahyp:hlinkClr xmlns:ahyp="http://schemas.microsoft.com/office/drawing/2018/hyperlinkcolor" val="tx"/>
                    </a:ext>
                  </a:extLst>
                </a:hlinkClick>
              </a:rPr>
              <a:t>My.Scouting.org</a:t>
            </a:r>
            <a:r>
              <a:rPr lang="en-US" dirty="0"/>
              <a:t> </a:t>
            </a:r>
          </a:p>
        </p:txBody>
      </p:sp>
      <p:sp>
        <p:nvSpPr>
          <p:cNvPr id="4" name="Content Placeholder 2"/>
          <p:cNvSpPr>
            <a:spLocks noGrp="1"/>
          </p:cNvSpPr>
          <p:nvPr>
            <p:ph sz="half" idx="1"/>
          </p:nvPr>
        </p:nvSpPr>
        <p:spPr>
          <a:xfrm>
            <a:off x="8241957" y="1735219"/>
            <a:ext cx="3838832" cy="3822853"/>
          </a:xfrm>
          <a:solidFill>
            <a:schemeClr val="bg1"/>
          </a:solidFill>
        </p:spPr>
        <p:txBody>
          <a:bodyPr>
            <a:noAutofit/>
          </a:bodyPr>
          <a:lstStyle/>
          <a:p>
            <a:pPr marL="0" indent="0">
              <a:spcBef>
                <a:spcPts val="800"/>
              </a:spcBef>
              <a:buSzPct val="75000"/>
              <a:buNone/>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b="1" dirty="0">
                <a:ea typeface="ＭＳ Ｐゴシック" charset="0"/>
              </a:rPr>
              <a:t>Tools Available</a:t>
            </a:r>
          </a:p>
          <a:p>
            <a:pPr>
              <a:spcBef>
                <a:spcPts val="800"/>
              </a:spcBef>
              <a:buSzPct val="75000"/>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sz="2400" b="1" dirty="0">
                <a:ea typeface="ＭＳ Ｐゴシック" charset="0"/>
              </a:rPr>
              <a:t>Menu Page</a:t>
            </a:r>
          </a:p>
          <a:p>
            <a:pPr>
              <a:spcBef>
                <a:spcPts val="800"/>
              </a:spcBef>
              <a:buSzPct val="75000"/>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sz="2400" b="1" dirty="0">
                <a:ea typeface="ＭＳ Ｐゴシック" charset="0"/>
              </a:rPr>
              <a:t>Commissioner Tools</a:t>
            </a:r>
          </a:p>
          <a:p>
            <a:pPr>
              <a:spcBef>
                <a:spcPts val="800"/>
              </a:spcBef>
              <a:buSzPct val="75000"/>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sz="2400" b="1" dirty="0">
                <a:ea typeface="ＭＳ Ｐゴシック" charset="0"/>
              </a:rPr>
              <a:t>Training Manager</a:t>
            </a:r>
          </a:p>
          <a:p>
            <a:pPr>
              <a:spcBef>
                <a:spcPts val="800"/>
              </a:spcBef>
              <a:buSzPct val="75000"/>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sz="2400" b="1" dirty="0">
                <a:ea typeface="ＭＳ Ｐゴシック" charset="0"/>
              </a:rPr>
              <a:t>Roster</a:t>
            </a:r>
          </a:p>
          <a:p>
            <a:pPr>
              <a:spcBef>
                <a:spcPts val="800"/>
              </a:spcBef>
              <a:buSzPct val="75000"/>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sz="2400" b="1" dirty="0">
                <a:ea typeface="ＭＳ Ｐゴシック" charset="0"/>
              </a:rPr>
              <a:t>Unit Dashboard</a:t>
            </a:r>
          </a:p>
          <a:p>
            <a:pPr>
              <a:spcBef>
                <a:spcPts val="800"/>
              </a:spcBef>
              <a:buSzPct val="75000"/>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sz="2400" b="1" dirty="0">
                <a:ea typeface="ＭＳ Ｐゴシック" charset="0"/>
              </a:rPr>
              <a:t>Application Manager</a:t>
            </a:r>
          </a:p>
          <a:p>
            <a:pPr>
              <a:spcBef>
                <a:spcPts val="800"/>
              </a:spcBef>
              <a:buSzPct val="75000"/>
              <a:tabLst>
                <a:tab pos="603250" algn="l"/>
                <a:tab pos="715963" algn="l"/>
                <a:tab pos="1173163" algn="l"/>
                <a:tab pos="1630363" algn="l"/>
                <a:tab pos="2087563" algn="l"/>
                <a:tab pos="2544763" algn="l"/>
                <a:tab pos="3001963" algn="l"/>
                <a:tab pos="3459163" algn="l"/>
                <a:tab pos="3916363" algn="l"/>
                <a:tab pos="4373563" algn="l"/>
                <a:tab pos="4830763" algn="l"/>
                <a:tab pos="5287963" algn="l"/>
                <a:tab pos="5745163" algn="l"/>
                <a:tab pos="6202363" algn="l"/>
                <a:tab pos="6659563" algn="l"/>
                <a:tab pos="7116763" algn="l"/>
                <a:tab pos="7573963" algn="l"/>
                <a:tab pos="8031163" algn="l"/>
                <a:tab pos="8488363" algn="l"/>
                <a:tab pos="8945563" algn="l"/>
                <a:tab pos="9402763" algn="l"/>
              </a:tabLst>
              <a:defRPr/>
            </a:pPr>
            <a:r>
              <a:rPr lang="en-GB" sz="2400" b="1" dirty="0">
                <a:ea typeface="ＭＳ Ｐゴシック" charset="0"/>
              </a:rPr>
              <a:t>Organization Manager</a:t>
            </a:r>
          </a:p>
          <a:p>
            <a:endParaRPr lang="en-US" sz="2400" dirty="0"/>
          </a:p>
        </p:txBody>
      </p:sp>
      <p:sp>
        <p:nvSpPr>
          <p:cNvPr id="8" name="TextBox 7">
            <a:extLst>
              <a:ext uri="{FF2B5EF4-FFF2-40B4-BE49-F238E27FC236}">
                <a16:creationId xmlns:a16="http://schemas.microsoft.com/office/drawing/2014/main" id="{5DD30355-36D5-B908-C4BA-B52FAF6CB78F}"/>
              </a:ext>
            </a:extLst>
          </p:cNvPr>
          <p:cNvSpPr txBox="1"/>
          <p:nvPr/>
        </p:nvSpPr>
        <p:spPr>
          <a:xfrm>
            <a:off x="556054" y="6250891"/>
            <a:ext cx="6118698" cy="369332"/>
          </a:xfrm>
          <a:prstGeom prst="rect">
            <a:avLst/>
          </a:prstGeom>
          <a:noFill/>
        </p:spPr>
        <p:txBody>
          <a:bodyPr wrap="square">
            <a:spAutoFit/>
          </a:bodyPr>
          <a:lstStyle/>
          <a:p>
            <a:pPr marL="0" marR="0">
              <a:buNone/>
            </a:pPr>
            <a:r>
              <a:rPr lang="en-US" sz="1800" u="sng" dirty="0">
                <a:solidFill>
                  <a:srgbClr val="0000FF"/>
                </a:solidFill>
                <a:effectLst/>
                <a:latin typeface="Aptos" panose="020B0004020202020204" pitchFamily="34" charset="0"/>
                <a:ea typeface="Calibri" panose="020F0502020204030204" pitchFamily="34" charset="0"/>
                <a:cs typeface="Aptos" panose="020B0004020202020204" pitchFamily="34" charset="0"/>
                <a:hlinkClick r:id="rId5"/>
              </a:rPr>
              <a:t>https://www.youtube.com/watch?v=bEbezQiOaCE</a:t>
            </a:r>
            <a:r>
              <a:rPr lang="en-US" sz="1800" dirty="0">
                <a:effectLst/>
                <a:latin typeface="Aptos" panose="020B0004020202020204" pitchFamily="34" charset="0"/>
                <a:ea typeface="Calibri" panose="020F0502020204030204" pitchFamily="34" charset="0"/>
                <a:cs typeface="Aptos" panose="020B0004020202020204" pitchFamily="34" charset="0"/>
              </a:rPr>
              <a:t> </a:t>
            </a:r>
            <a:endParaRPr lang="en-US" sz="2000" dirty="0">
              <a:effectLst/>
              <a:latin typeface="Aptos" panose="020B0004020202020204" pitchFamily="34" charset="0"/>
              <a:ea typeface="Calibri" panose="020F0502020204030204" pitchFamily="34" charset="0"/>
              <a:cs typeface="Aptos" panose="020B0004020202020204" pitchFamily="34" charset="0"/>
            </a:endParaRPr>
          </a:p>
        </p:txBody>
      </p:sp>
      <p:pic>
        <p:nvPicPr>
          <p:cNvPr id="9" name="Online Media 8" title="Welcome to Commissioner Tools">
            <a:hlinkClick r:id="" action="ppaction://media"/>
            <a:extLst>
              <a:ext uri="{FF2B5EF4-FFF2-40B4-BE49-F238E27FC236}">
                <a16:creationId xmlns:a16="http://schemas.microsoft.com/office/drawing/2014/main" id="{0B15A446-B46F-456D-F4D0-55C7E25FB8D8}"/>
              </a:ext>
            </a:extLst>
          </p:cNvPr>
          <p:cNvPicPr>
            <a:picLocks noRot="1" noChangeAspect="1"/>
          </p:cNvPicPr>
          <p:nvPr>
            <a:videoFile r:link="rId1"/>
          </p:nvPr>
        </p:nvPicPr>
        <p:blipFill>
          <a:blip r:embed="rId6"/>
          <a:stretch>
            <a:fillRect/>
          </a:stretch>
        </p:blipFill>
        <p:spPr>
          <a:xfrm>
            <a:off x="556054" y="845623"/>
            <a:ext cx="7191632" cy="5393725"/>
          </a:xfrm>
          <a:prstGeom prst="rect">
            <a:avLst/>
          </a:prstGeom>
          <a:ln>
            <a:solidFill>
              <a:schemeClr val="accent1"/>
            </a:solidFill>
          </a:ln>
        </p:spPr>
      </p:pic>
    </p:spTree>
    <p:extLst>
      <p:ext uri="{BB962C8B-B14F-4D97-AF65-F5344CB8AC3E}">
        <p14:creationId xmlns:p14="http://schemas.microsoft.com/office/powerpoint/2010/main" val="369986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00" y="77949"/>
            <a:ext cx="5180969" cy="1215457"/>
          </a:xfrm>
        </p:spPr>
        <p:txBody>
          <a:bodyPr>
            <a:normAutofit/>
          </a:bodyPr>
          <a:lstStyle/>
          <a:p>
            <a:r>
              <a:rPr sz="3600" dirty="0"/>
              <a:t>Stay on Top of </a:t>
            </a:r>
            <a:br>
              <a:rPr lang="en-US" sz="3600" dirty="0"/>
            </a:br>
            <a:r>
              <a:rPr sz="3600" dirty="0"/>
              <a:t>Updates &amp; Changes</a:t>
            </a:r>
          </a:p>
        </p:txBody>
      </p:sp>
      <p:sp>
        <p:nvSpPr>
          <p:cNvPr id="4" name="Subtitle 3"/>
          <p:cNvSpPr>
            <a:spLocks noGrp="1"/>
          </p:cNvSpPr>
          <p:nvPr>
            <p:ph type="subTitle" idx="13"/>
          </p:nvPr>
        </p:nvSpPr>
        <p:spPr>
          <a:xfrm>
            <a:off x="856274" y="1519195"/>
            <a:ext cx="4894530" cy="458794"/>
          </a:xfrm>
        </p:spPr>
        <p:txBody>
          <a:bodyPr>
            <a:noAutofit/>
          </a:bodyPr>
          <a:lstStyle/>
          <a:p>
            <a:pPr algn="ctr"/>
            <a:r>
              <a:rPr sz="2800" b="1" dirty="0"/>
              <a:t>Keep Your Info Fresh</a:t>
            </a:r>
          </a:p>
        </p:txBody>
      </p:sp>
      <p:sp>
        <p:nvSpPr>
          <p:cNvPr id="5" name="Rectangle 4"/>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6" name="Rectangle 5"/>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defRPr sz="1300" b="0" i="0">
                <a:solidFill>
                  <a:srgbClr val="616161"/>
                </a:solidFill>
                <a:latin typeface="Proxima Nova"/>
              </a:defRPr>
            </a:pPr>
            <a:endParaRPr sz="1733">
              <a:solidFill>
                <a:srgbClr val="616161"/>
              </a:solidFill>
              <a:latin typeface="Proxima Nova"/>
            </a:endParaRPr>
          </a:p>
        </p:txBody>
      </p:sp>
      <p:sp>
        <p:nvSpPr>
          <p:cNvPr id="7" name="Rectangle 6"/>
          <p:cNvSpPr/>
          <p:nvPr/>
        </p:nvSpPr>
        <p:spPr>
          <a:xfrm>
            <a:off x="304800" y="2011560"/>
            <a:ext cx="11582400"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8" name="Rectangle 7"/>
          <p:cNvSpPr/>
          <p:nvPr/>
        </p:nvSpPr>
        <p:spPr>
          <a:xfrm>
            <a:off x="3048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9" name="TextBox 8"/>
          <p:cNvSpPr txBox="1"/>
          <p:nvPr/>
        </p:nvSpPr>
        <p:spPr>
          <a:xfrm>
            <a:off x="601031" y="2011560"/>
            <a:ext cx="5291770" cy="4131900"/>
          </a:xfrm>
          <a:prstGeom prst="rect">
            <a:avLst/>
          </a:prstGeom>
          <a:noFill/>
          <a:ln>
            <a:noFill/>
          </a:ln>
        </p:spPr>
        <p:txBody>
          <a:bodyPr wrap="square" lIns="254000" tIns="0" rIns="0" bIns="254000" anchor="t">
            <a:spAutoFit/>
          </a:bodyPr>
          <a:lstStyle/>
          <a:p>
            <a:pPr marL="304792" indent="-121917" defTabSz="609585">
              <a:spcAft>
                <a:spcPts val="1067"/>
              </a:spcAft>
              <a:buSzPct val="100000"/>
              <a:buFont typeface="Arial"/>
              <a:buChar char="•"/>
            </a:pPr>
            <a:r>
              <a:rPr sz="2400" b="1" dirty="0">
                <a:solidFill>
                  <a:prstClr val="black"/>
                </a:solidFill>
              </a:rPr>
              <a:t>Scouting Changes Fast:</a:t>
            </a:r>
            <a:r>
              <a:rPr sz="2400" dirty="0">
                <a:solidFill>
                  <a:prstClr val="black"/>
                </a:solidFill>
              </a:rPr>
              <a:t> From badge requirements to training policies, things shift all the time.</a:t>
            </a:r>
          </a:p>
          <a:p>
            <a:pPr marL="304792" lvl="1" indent="-121917" defTabSz="609585">
              <a:spcBef>
                <a:spcPts val="1600"/>
              </a:spcBef>
              <a:buSzPct val="100000"/>
              <a:buFont typeface="Arial"/>
              <a:buChar char="•"/>
            </a:pPr>
            <a:r>
              <a:rPr sz="2400" b="1" dirty="0">
                <a:solidFill>
                  <a:prstClr val="black"/>
                </a:solidFill>
              </a:rPr>
              <a:t>Use Update Alerts:</a:t>
            </a:r>
            <a:r>
              <a:rPr sz="2400" dirty="0">
                <a:solidFill>
                  <a:prstClr val="black"/>
                </a:solidFill>
              </a:rPr>
              <a:t> Subscribe to newsletters or set reminders to review key materials monthly.</a:t>
            </a:r>
          </a:p>
          <a:p>
            <a:pPr marL="304792" lvl="1" indent="-121917" defTabSz="609585">
              <a:spcBef>
                <a:spcPts val="1600"/>
              </a:spcBef>
              <a:buSzPct val="100000"/>
              <a:buFont typeface="Arial"/>
              <a:buChar char="•"/>
            </a:pPr>
            <a:r>
              <a:rPr sz="2400" b="1" dirty="0">
                <a:solidFill>
                  <a:prstClr val="black"/>
                </a:solidFill>
              </a:rPr>
              <a:t>Don't Be the Last to Know:</a:t>
            </a:r>
            <a:r>
              <a:rPr sz="2400" dirty="0">
                <a:solidFill>
                  <a:prstClr val="black"/>
                </a:solidFill>
              </a:rPr>
              <a:t> As a commissioner, you're expected to be one of the first to catch new changes.</a:t>
            </a:r>
          </a:p>
        </p:txBody>
      </p:sp>
      <p:sp>
        <p:nvSpPr>
          <p:cNvPr id="10" name="Rectangle 9"/>
          <p:cNvSpPr/>
          <p:nvPr/>
        </p:nvSpPr>
        <p:spPr>
          <a:xfrm>
            <a:off x="62992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1" name="TextBox 10"/>
          <p:cNvSpPr txBox="1"/>
          <p:nvPr/>
        </p:nvSpPr>
        <p:spPr>
          <a:xfrm>
            <a:off x="6299201" y="2011560"/>
            <a:ext cx="5587999" cy="369332"/>
          </a:xfrm>
          <a:prstGeom prst="rect">
            <a:avLst/>
          </a:prstGeom>
          <a:noFill/>
          <a:ln>
            <a:noFill/>
          </a:ln>
        </p:spPr>
        <p:txBody>
          <a:bodyPr wrap="square" lIns="0" tIns="0" rIns="0" bIns="0" anchor="t">
            <a:spAutoFit/>
          </a:bodyPr>
          <a:lstStyle/>
          <a:p>
            <a:pPr defTabSz="609585"/>
            <a:endParaRPr sz="2400">
              <a:solidFill>
                <a:prstClr val="white"/>
              </a:solidFill>
              <a:latin typeface="Tw Cen MT" panose="020B0602020104020603"/>
            </a:endParaRPr>
          </a:p>
        </p:txBody>
      </p:sp>
      <p:sp>
        <p:nvSpPr>
          <p:cNvPr id="13" name="Rectangle 12"/>
          <p:cNvSpPr/>
          <p:nvPr/>
        </p:nvSpPr>
        <p:spPr>
          <a:xfrm>
            <a:off x="6299201" y="5262760"/>
            <a:ext cx="5587999" cy="203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4098" name="Picture 2">
            <a:extLst>
              <a:ext uri="{FF2B5EF4-FFF2-40B4-BE49-F238E27FC236}">
                <a16:creationId xmlns:a16="http://schemas.microsoft.com/office/drawing/2014/main" id="{25D7822F-12E2-B38D-C2B0-29DE2E922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5541" y="1519195"/>
            <a:ext cx="4225887" cy="42258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201" y="139700"/>
            <a:ext cx="11360800" cy="971549"/>
          </a:xfrm>
        </p:spPr>
        <p:txBody>
          <a:bodyPr>
            <a:noAutofit/>
          </a:bodyPr>
          <a:lstStyle/>
          <a:p>
            <a:r>
              <a:rPr sz="3600" dirty="0"/>
              <a:t>Connect With </a:t>
            </a:r>
            <a:br>
              <a:rPr lang="en-US" sz="3600" dirty="0"/>
            </a:br>
            <a:r>
              <a:rPr sz="3600" dirty="0"/>
              <a:t>Local Committees</a:t>
            </a:r>
          </a:p>
        </p:txBody>
      </p:sp>
      <p:sp>
        <p:nvSpPr>
          <p:cNvPr id="4" name="Subtitle 3"/>
          <p:cNvSpPr>
            <a:spLocks noGrp="1"/>
          </p:cNvSpPr>
          <p:nvPr>
            <p:ph type="subTitle" idx="13"/>
          </p:nvPr>
        </p:nvSpPr>
        <p:spPr>
          <a:xfrm>
            <a:off x="415401" y="1984813"/>
            <a:ext cx="11360799" cy="586685"/>
          </a:xfrm>
        </p:spPr>
        <p:txBody>
          <a:bodyPr>
            <a:normAutofit/>
          </a:bodyPr>
          <a:lstStyle/>
          <a:p>
            <a:pPr algn="ctr"/>
            <a:r>
              <a:rPr sz="3200" b="1" dirty="0"/>
              <a:t>You're Not In This Alone</a:t>
            </a:r>
          </a:p>
        </p:txBody>
      </p:sp>
      <p:sp>
        <p:nvSpPr>
          <p:cNvPr id="11" name="TextBox 10"/>
          <p:cNvSpPr txBox="1"/>
          <p:nvPr/>
        </p:nvSpPr>
        <p:spPr>
          <a:xfrm>
            <a:off x="1896467"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12" name="Picture 11" descr="tmpfxj_l1x3.png"/>
          <p:cNvPicPr>
            <a:picLocks noChangeAspect="1"/>
          </p:cNvPicPr>
          <p:nvPr/>
        </p:nvPicPr>
        <p:blipFill>
          <a:blip r:embed="rId3">
            <a:duotone>
              <a:schemeClr val="accent2">
                <a:shade val="45000"/>
                <a:satMod val="135000"/>
              </a:schemeClr>
              <a:prstClr val="white"/>
            </a:duotone>
          </a:blip>
          <a:stretch>
            <a:fillRect/>
          </a:stretch>
        </p:blipFill>
        <p:spPr>
          <a:xfrm>
            <a:off x="1896567" y="2864841"/>
            <a:ext cx="406400" cy="406400"/>
          </a:xfrm>
          <a:prstGeom prst="rect">
            <a:avLst/>
          </a:prstGeom>
        </p:spPr>
      </p:pic>
      <p:sp>
        <p:nvSpPr>
          <p:cNvPr id="13" name="TextBox 12"/>
          <p:cNvSpPr txBox="1"/>
          <p:nvPr/>
        </p:nvSpPr>
        <p:spPr>
          <a:xfrm>
            <a:off x="304900" y="3474442"/>
            <a:ext cx="3589733" cy="1846659"/>
          </a:xfrm>
          <a:prstGeom prst="rect">
            <a:avLst/>
          </a:prstGeom>
          <a:noFill/>
          <a:ln>
            <a:noFill/>
          </a:ln>
        </p:spPr>
        <p:txBody>
          <a:bodyPr wrap="square" lIns="0" tIns="0" rIns="0" bIns="0" anchor="t">
            <a:spAutoFit/>
          </a:bodyPr>
          <a:lstStyle/>
          <a:p>
            <a:pPr algn="ctr" defTabSz="609585"/>
            <a:r>
              <a:rPr sz="2400" b="1" dirty="0">
                <a:solidFill>
                  <a:prstClr val="black"/>
                </a:solidFill>
              </a:rPr>
              <a:t>Tap Into Local Know-How</a:t>
            </a:r>
          </a:p>
          <a:p>
            <a:pPr algn="ctr" defTabSz="609585">
              <a:spcAft>
                <a:spcPts val="1600"/>
              </a:spcAft>
            </a:pPr>
            <a:r>
              <a:rPr sz="2400" dirty="0">
                <a:solidFill>
                  <a:prstClr val="black"/>
                </a:solidFill>
              </a:rPr>
              <a:t>Council and district committees are full of folks who’ve already solved your problem.</a:t>
            </a:r>
          </a:p>
        </p:txBody>
      </p:sp>
      <p:sp>
        <p:nvSpPr>
          <p:cNvPr id="14" name="Rectangle 13"/>
          <p:cNvSpPr/>
          <p:nvPr/>
        </p:nvSpPr>
        <p:spPr>
          <a:xfrm>
            <a:off x="4301034" y="2864842"/>
            <a:ext cx="3589932" cy="170656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5" name="Rectangle 14"/>
          <p:cNvSpPr/>
          <p:nvPr/>
        </p:nvSpPr>
        <p:spPr>
          <a:xfrm>
            <a:off x="5892601"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6" name="TextBox 15"/>
          <p:cNvSpPr txBox="1"/>
          <p:nvPr/>
        </p:nvSpPr>
        <p:spPr>
          <a:xfrm>
            <a:off x="5892601"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17" name="Picture 16" descr="tmpc7moj0w3.png"/>
          <p:cNvPicPr>
            <a:picLocks noChangeAspect="1"/>
          </p:cNvPicPr>
          <p:nvPr/>
        </p:nvPicPr>
        <p:blipFill>
          <a:blip r:embed="rId4">
            <a:duotone>
              <a:schemeClr val="accent2">
                <a:shade val="45000"/>
                <a:satMod val="135000"/>
              </a:schemeClr>
              <a:prstClr val="white"/>
            </a:duotone>
          </a:blip>
          <a:stretch>
            <a:fillRect/>
          </a:stretch>
        </p:blipFill>
        <p:spPr>
          <a:xfrm>
            <a:off x="5892701" y="2864841"/>
            <a:ext cx="406400" cy="406400"/>
          </a:xfrm>
          <a:prstGeom prst="rect">
            <a:avLst/>
          </a:prstGeom>
        </p:spPr>
      </p:pic>
      <p:sp>
        <p:nvSpPr>
          <p:cNvPr id="18" name="TextBox 17"/>
          <p:cNvSpPr txBox="1"/>
          <p:nvPr/>
        </p:nvSpPr>
        <p:spPr>
          <a:xfrm>
            <a:off x="4300835" y="3371363"/>
            <a:ext cx="3589932" cy="1107996"/>
          </a:xfrm>
          <a:prstGeom prst="rect">
            <a:avLst/>
          </a:prstGeom>
          <a:noFill/>
          <a:ln>
            <a:noFill/>
          </a:ln>
        </p:spPr>
        <p:txBody>
          <a:bodyPr wrap="square" lIns="0" tIns="0" rIns="0" bIns="0" anchor="t">
            <a:spAutoFit/>
          </a:bodyPr>
          <a:lstStyle/>
          <a:p>
            <a:pPr algn="ctr" defTabSz="609585"/>
            <a:r>
              <a:rPr sz="2400" b="1" dirty="0">
                <a:solidFill>
                  <a:prstClr val="black"/>
                </a:solidFill>
              </a:rPr>
              <a:t>Bridge Gaps Locally</a:t>
            </a:r>
          </a:p>
          <a:p>
            <a:pPr algn="ctr" defTabSz="609585">
              <a:spcAft>
                <a:spcPts val="1600"/>
              </a:spcAft>
            </a:pPr>
            <a:r>
              <a:rPr sz="2400" dirty="0">
                <a:solidFill>
                  <a:prstClr val="black"/>
                </a:solidFill>
              </a:rPr>
              <a:t>They help connect official info to real unit needs.</a:t>
            </a:r>
          </a:p>
        </p:txBody>
      </p:sp>
      <p:sp>
        <p:nvSpPr>
          <p:cNvPr id="21" name="TextBox 20"/>
          <p:cNvSpPr txBox="1"/>
          <p:nvPr/>
        </p:nvSpPr>
        <p:spPr>
          <a:xfrm>
            <a:off x="9888933"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22" name="Picture 21" descr="tmpfu7i6ool.png"/>
          <p:cNvPicPr>
            <a:picLocks noChangeAspect="1"/>
          </p:cNvPicPr>
          <p:nvPr/>
        </p:nvPicPr>
        <p:blipFill>
          <a:blip r:embed="rId5">
            <a:duotone>
              <a:schemeClr val="accent2">
                <a:shade val="45000"/>
                <a:satMod val="135000"/>
              </a:schemeClr>
              <a:prstClr val="white"/>
            </a:duotone>
          </a:blip>
          <a:stretch>
            <a:fillRect/>
          </a:stretch>
        </p:blipFill>
        <p:spPr>
          <a:xfrm>
            <a:off x="9889033" y="2864841"/>
            <a:ext cx="406400" cy="406400"/>
          </a:xfrm>
          <a:prstGeom prst="rect">
            <a:avLst/>
          </a:prstGeom>
        </p:spPr>
      </p:pic>
      <p:sp>
        <p:nvSpPr>
          <p:cNvPr id="23" name="TextBox 22"/>
          <p:cNvSpPr txBox="1"/>
          <p:nvPr/>
        </p:nvSpPr>
        <p:spPr>
          <a:xfrm>
            <a:off x="8297367" y="3474441"/>
            <a:ext cx="3589733" cy="1477328"/>
          </a:xfrm>
          <a:prstGeom prst="rect">
            <a:avLst/>
          </a:prstGeom>
          <a:noFill/>
          <a:ln>
            <a:noFill/>
          </a:ln>
        </p:spPr>
        <p:txBody>
          <a:bodyPr wrap="square" lIns="0" tIns="0" rIns="0" bIns="0" anchor="t">
            <a:spAutoFit/>
          </a:bodyPr>
          <a:lstStyle/>
          <a:p>
            <a:pPr algn="ctr" defTabSz="609585"/>
            <a:r>
              <a:rPr sz="2400" b="1" dirty="0">
                <a:solidFill>
                  <a:prstClr val="black"/>
                </a:solidFill>
              </a:rPr>
              <a:t>Grow Your Support Circle</a:t>
            </a:r>
          </a:p>
          <a:p>
            <a:pPr algn="ctr" defTabSz="609585">
              <a:spcAft>
                <a:spcPts val="1600"/>
              </a:spcAft>
            </a:pPr>
            <a:r>
              <a:rPr sz="2400" dirty="0">
                <a:solidFill>
                  <a:prstClr val="black"/>
                </a:solidFill>
              </a:rPr>
              <a:t>The more people you know, the easier it is to verify and distribute info.</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3039"/>
            <a:ext cx="3996134" cy="1057274"/>
          </a:xfrm>
        </p:spPr>
        <p:txBody>
          <a:bodyPr>
            <a:normAutofit fontScale="90000"/>
          </a:bodyPr>
          <a:lstStyle/>
          <a:p>
            <a:r>
              <a:rPr sz="3600" dirty="0"/>
              <a:t>Council </a:t>
            </a:r>
            <a:r>
              <a:rPr lang="en-US" sz="3600" dirty="0"/>
              <a:t>and</a:t>
            </a:r>
            <a:r>
              <a:rPr sz="3600" dirty="0"/>
              <a:t> </a:t>
            </a:r>
            <a:br>
              <a:rPr lang="en-US" sz="3600" dirty="0"/>
            </a:br>
            <a:r>
              <a:rPr sz="3600" dirty="0"/>
              <a:t>District Committees</a:t>
            </a:r>
          </a:p>
        </p:txBody>
      </p:sp>
      <p:sp>
        <p:nvSpPr>
          <p:cNvPr id="4" name="Subtitle 3"/>
          <p:cNvSpPr>
            <a:spLocks noGrp="1"/>
          </p:cNvSpPr>
          <p:nvPr>
            <p:ph type="subTitle" idx="13"/>
          </p:nvPr>
        </p:nvSpPr>
        <p:spPr>
          <a:xfrm>
            <a:off x="415401" y="2281105"/>
            <a:ext cx="11360799" cy="500960"/>
          </a:xfrm>
        </p:spPr>
        <p:txBody>
          <a:bodyPr>
            <a:noAutofit/>
          </a:bodyPr>
          <a:lstStyle/>
          <a:p>
            <a:pPr algn="ctr"/>
            <a:r>
              <a:rPr sz="3200" b="1" dirty="0"/>
              <a:t>Your Local Info</a:t>
            </a:r>
            <a:r>
              <a:rPr lang="en-US" sz="3200" b="1" dirty="0"/>
              <a:t>rmation</a:t>
            </a:r>
            <a:r>
              <a:rPr sz="3200" b="1" dirty="0"/>
              <a:t> Powerhouse</a:t>
            </a:r>
          </a:p>
        </p:txBody>
      </p:sp>
      <p:sp>
        <p:nvSpPr>
          <p:cNvPr id="10" name="Rectangle 9"/>
          <p:cNvSpPr/>
          <p:nvPr/>
        </p:nvSpPr>
        <p:spPr>
          <a:xfrm>
            <a:off x="1896467"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5" name="Rectangle 14"/>
          <p:cNvSpPr/>
          <p:nvPr/>
        </p:nvSpPr>
        <p:spPr>
          <a:xfrm>
            <a:off x="5892601"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20" name="Rectangle 19"/>
          <p:cNvSpPr/>
          <p:nvPr/>
        </p:nvSpPr>
        <p:spPr>
          <a:xfrm>
            <a:off x="9888933"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21" name="TextBox 20"/>
          <p:cNvSpPr txBox="1"/>
          <p:nvPr/>
        </p:nvSpPr>
        <p:spPr>
          <a:xfrm>
            <a:off x="9888933"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3" name="Picture 2" descr="tmp9jmn88vh.png">
            <a:extLst>
              <a:ext uri="{FF2B5EF4-FFF2-40B4-BE49-F238E27FC236}">
                <a16:creationId xmlns:a16="http://schemas.microsoft.com/office/drawing/2014/main" id="{71053394-B5BD-F839-1426-063943A030E7}"/>
              </a:ext>
            </a:extLst>
          </p:cNvPr>
          <p:cNvPicPr>
            <a:picLocks noChangeAspect="1"/>
          </p:cNvPicPr>
          <p:nvPr/>
        </p:nvPicPr>
        <p:blipFill>
          <a:blip r:embed="rId3">
            <a:duotone>
              <a:schemeClr val="accent2">
                <a:shade val="45000"/>
                <a:satMod val="135000"/>
              </a:schemeClr>
              <a:prstClr val="white"/>
            </a:duotone>
          </a:blip>
          <a:stretch>
            <a:fillRect/>
          </a:stretch>
        </p:blipFill>
        <p:spPr>
          <a:xfrm>
            <a:off x="1896467" y="3291878"/>
            <a:ext cx="406400" cy="406400"/>
          </a:xfrm>
          <a:prstGeom prst="rect">
            <a:avLst/>
          </a:prstGeom>
        </p:spPr>
      </p:pic>
      <p:sp>
        <p:nvSpPr>
          <p:cNvPr id="24" name="TextBox 23">
            <a:extLst>
              <a:ext uri="{FF2B5EF4-FFF2-40B4-BE49-F238E27FC236}">
                <a16:creationId xmlns:a16="http://schemas.microsoft.com/office/drawing/2014/main" id="{C4745F2F-78DB-BB57-D829-D0AA131D3D1D}"/>
              </a:ext>
            </a:extLst>
          </p:cNvPr>
          <p:cNvSpPr txBox="1"/>
          <p:nvPr/>
        </p:nvSpPr>
        <p:spPr>
          <a:xfrm>
            <a:off x="304800" y="3901478"/>
            <a:ext cx="3589733" cy="1477328"/>
          </a:xfrm>
          <a:prstGeom prst="rect">
            <a:avLst/>
          </a:prstGeom>
          <a:noFill/>
          <a:ln>
            <a:noFill/>
          </a:ln>
        </p:spPr>
        <p:txBody>
          <a:bodyPr wrap="square" lIns="0" tIns="0" rIns="0" bIns="0" anchor="t">
            <a:spAutoFit/>
          </a:bodyPr>
          <a:lstStyle/>
          <a:p>
            <a:pPr algn="ctr" defTabSz="609585"/>
            <a:r>
              <a:rPr sz="2400" b="1" dirty="0">
                <a:solidFill>
                  <a:prstClr val="black"/>
                </a:solidFill>
              </a:rPr>
              <a:t>Leaders in the Loop</a:t>
            </a:r>
          </a:p>
          <a:p>
            <a:pPr algn="ctr" defTabSz="609585">
              <a:spcAft>
                <a:spcPts val="1600"/>
              </a:spcAft>
            </a:pPr>
            <a:r>
              <a:rPr sz="2400" dirty="0">
                <a:solidFill>
                  <a:prstClr val="black"/>
                </a:solidFill>
              </a:rPr>
              <a:t>These committees are often first to get key updates—use that to your advantage.</a:t>
            </a:r>
          </a:p>
        </p:txBody>
      </p:sp>
      <p:sp>
        <p:nvSpPr>
          <p:cNvPr id="25" name="Rectangle 24">
            <a:extLst>
              <a:ext uri="{FF2B5EF4-FFF2-40B4-BE49-F238E27FC236}">
                <a16:creationId xmlns:a16="http://schemas.microsoft.com/office/drawing/2014/main" id="{C415E807-3B23-97D7-DD5C-89A1C48CB0DA}"/>
              </a:ext>
            </a:extLst>
          </p:cNvPr>
          <p:cNvSpPr/>
          <p:nvPr/>
        </p:nvSpPr>
        <p:spPr>
          <a:xfrm>
            <a:off x="4300934" y="3291879"/>
            <a:ext cx="3589932" cy="170656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26" name="Picture 25" descr="tmp5oacz6mo.png">
            <a:extLst>
              <a:ext uri="{FF2B5EF4-FFF2-40B4-BE49-F238E27FC236}">
                <a16:creationId xmlns:a16="http://schemas.microsoft.com/office/drawing/2014/main" id="{77809DCE-04E1-B111-00C2-1BCD39A18795}"/>
              </a:ext>
            </a:extLst>
          </p:cNvPr>
          <p:cNvPicPr>
            <a:picLocks noChangeAspect="1"/>
          </p:cNvPicPr>
          <p:nvPr/>
        </p:nvPicPr>
        <p:blipFill>
          <a:blip r:embed="rId4">
            <a:duotone>
              <a:schemeClr val="accent2">
                <a:shade val="45000"/>
                <a:satMod val="135000"/>
              </a:schemeClr>
              <a:prstClr val="white"/>
            </a:duotone>
          </a:blip>
          <a:stretch>
            <a:fillRect/>
          </a:stretch>
        </p:blipFill>
        <p:spPr>
          <a:xfrm>
            <a:off x="5892601" y="3291878"/>
            <a:ext cx="406400" cy="406400"/>
          </a:xfrm>
          <a:prstGeom prst="rect">
            <a:avLst/>
          </a:prstGeom>
        </p:spPr>
      </p:pic>
      <p:sp>
        <p:nvSpPr>
          <p:cNvPr id="27" name="TextBox 26">
            <a:extLst>
              <a:ext uri="{FF2B5EF4-FFF2-40B4-BE49-F238E27FC236}">
                <a16:creationId xmlns:a16="http://schemas.microsoft.com/office/drawing/2014/main" id="{A39750E7-F6B5-8241-6B83-C007C91D03CA}"/>
              </a:ext>
            </a:extLst>
          </p:cNvPr>
          <p:cNvSpPr txBox="1"/>
          <p:nvPr/>
        </p:nvSpPr>
        <p:spPr>
          <a:xfrm>
            <a:off x="4300934" y="3901478"/>
            <a:ext cx="3589932" cy="1107996"/>
          </a:xfrm>
          <a:prstGeom prst="rect">
            <a:avLst/>
          </a:prstGeom>
          <a:noFill/>
          <a:ln>
            <a:noFill/>
          </a:ln>
        </p:spPr>
        <p:txBody>
          <a:bodyPr wrap="square" lIns="0" tIns="0" rIns="0" bIns="0" anchor="t">
            <a:spAutoFit/>
          </a:bodyPr>
          <a:lstStyle/>
          <a:p>
            <a:pPr algn="ctr" defTabSz="609585"/>
            <a:r>
              <a:rPr sz="2400" b="1" dirty="0">
                <a:solidFill>
                  <a:prstClr val="black"/>
                </a:solidFill>
              </a:rPr>
              <a:t>Policy Meets Reality</a:t>
            </a:r>
          </a:p>
          <a:p>
            <a:pPr algn="ctr" defTabSz="609585">
              <a:spcAft>
                <a:spcPts val="1600"/>
              </a:spcAft>
            </a:pPr>
            <a:r>
              <a:rPr sz="2400" dirty="0">
                <a:solidFill>
                  <a:prstClr val="black"/>
                </a:solidFill>
              </a:rPr>
              <a:t>They help translate national guidance into local action.</a:t>
            </a:r>
          </a:p>
        </p:txBody>
      </p:sp>
      <p:sp>
        <p:nvSpPr>
          <p:cNvPr id="29" name="TextBox 28">
            <a:extLst>
              <a:ext uri="{FF2B5EF4-FFF2-40B4-BE49-F238E27FC236}">
                <a16:creationId xmlns:a16="http://schemas.microsoft.com/office/drawing/2014/main" id="{19866D0C-D0B5-5B81-A8C9-1BFA69AC3902}"/>
              </a:ext>
            </a:extLst>
          </p:cNvPr>
          <p:cNvSpPr txBox="1"/>
          <p:nvPr/>
        </p:nvSpPr>
        <p:spPr>
          <a:xfrm>
            <a:off x="8297267" y="3901478"/>
            <a:ext cx="3589733" cy="1477328"/>
          </a:xfrm>
          <a:prstGeom prst="rect">
            <a:avLst/>
          </a:prstGeom>
          <a:noFill/>
          <a:ln>
            <a:noFill/>
          </a:ln>
        </p:spPr>
        <p:txBody>
          <a:bodyPr wrap="square" lIns="0" tIns="0" rIns="0" bIns="0" anchor="t">
            <a:spAutoFit/>
          </a:bodyPr>
          <a:lstStyle/>
          <a:p>
            <a:pPr algn="ctr" defTabSz="609585"/>
            <a:r>
              <a:rPr sz="2400" b="1" dirty="0">
                <a:solidFill>
                  <a:prstClr val="black"/>
                </a:solidFill>
              </a:rPr>
              <a:t>Stay Active, Stay Informed</a:t>
            </a:r>
          </a:p>
          <a:p>
            <a:pPr algn="ctr" defTabSz="609585">
              <a:spcAft>
                <a:spcPts val="1600"/>
              </a:spcAft>
            </a:pPr>
            <a:r>
              <a:rPr sz="2400" dirty="0">
                <a:solidFill>
                  <a:prstClr val="black"/>
                </a:solidFill>
              </a:rPr>
              <a:t>Showing up to meetings keeps you sharp and connected.</a:t>
            </a:r>
          </a:p>
        </p:txBody>
      </p:sp>
      <p:pic>
        <p:nvPicPr>
          <p:cNvPr id="30" name="Picture 29" descr="tmpzkyny8s6.png">
            <a:extLst>
              <a:ext uri="{FF2B5EF4-FFF2-40B4-BE49-F238E27FC236}">
                <a16:creationId xmlns:a16="http://schemas.microsoft.com/office/drawing/2014/main" id="{891A4356-5123-1499-5D5E-AF5EBE75AF20}"/>
              </a:ext>
            </a:extLst>
          </p:cNvPr>
          <p:cNvPicPr>
            <a:picLocks noChangeAspect="1"/>
          </p:cNvPicPr>
          <p:nvPr/>
        </p:nvPicPr>
        <p:blipFill>
          <a:blip r:embed="rId5">
            <a:duotone>
              <a:schemeClr val="accent2">
                <a:shade val="45000"/>
                <a:satMod val="135000"/>
              </a:schemeClr>
              <a:prstClr val="white"/>
            </a:duotone>
          </a:blip>
          <a:stretch>
            <a:fillRect/>
          </a:stretch>
        </p:blipFill>
        <p:spPr>
          <a:xfrm>
            <a:off x="9888933" y="3311722"/>
            <a:ext cx="406400" cy="4064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751" y="186292"/>
            <a:ext cx="11181450" cy="1029124"/>
          </a:xfrm>
        </p:spPr>
        <p:txBody>
          <a:bodyPr>
            <a:noAutofit/>
          </a:bodyPr>
          <a:lstStyle/>
          <a:p>
            <a:r>
              <a:rPr sz="3600" dirty="0"/>
              <a:t>Wrap-Up: </a:t>
            </a:r>
            <a:br>
              <a:rPr lang="en-US" sz="3600" dirty="0"/>
            </a:br>
            <a:r>
              <a:rPr sz="3600" dirty="0"/>
              <a:t>You Are the Info</a:t>
            </a:r>
            <a:r>
              <a:rPr lang="en-US" sz="3600" dirty="0"/>
              <a:t>rmation</a:t>
            </a:r>
            <a:r>
              <a:rPr sz="3600" dirty="0"/>
              <a:t> Leaders</a:t>
            </a:r>
          </a:p>
        </p:txBody>
      </p:sp>
      <p:sp>
        <p:nvSpPr>
          <p:cNvPr id="4" name="Subtitle 3"/>
          <p:cNvSpPr>
            <a:spLocks noGrp="1"/>
          </p:cNvSpPr>
          <p:nvPr>
            <p:ph type="subTitle" idx="13"/>
          </p:nvPr>
        </p:nvSpPr>
        <p:spPr>
          <a:xfrm>
            <a:off x="415401" y="2214760"/>
            <a:ext cx="11360799" cy="555875"/>
          </a:xfrm>
        </p:spPr>
        <p:txBody>
          <a:bodyPr>
            <a:normAutofit/>
          </a:bodyPr>
          <a:lstStyle/>
          <a:p>
            <a:pPr algn="ctr"/>
            <a:r>
              <a:rPr sz="3200" b="1" dirty="0"/>
              <a:t>Commissioners Set the Standard</a:t>
            </a:r>
          </a:p>
        </p:txBody>
      </p:sp>
      <p:sp>
        <p:nvSpPr>
          <p:cNvPr id="10" name="Rectangle 9"/>
          <p:cNvSpPr/>
          <p:nvPr/>
        </p:nvSpPr>
        <p:spPr>
          <a:xfrm>
            <a:off x="1896467"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1" name="TextBox 10"/>
          <p:cNvSpPr txBox="1"/>
          <p:nvPr/>
        </p:nvSpPr>
        <p:spPr>
          <a:xfrm>
            <a:off x="1896467"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12" name="Picture 11" descr="tmpkze9hke9.png"/>
          <p:cNvPicPr>
            <a:picLocks noChangeAspect="1"/>
          </p:cNvPicPr>
          <p:nvPr/>
        </p:nvPicPr>
        <p:blipFill>
          <a:blip r:embed="rId3">
            <a:duotone>
              <a:schemeClr val="accent2">
                <a:shade val="45000"/>
                <a:satMod val="135000"/>
              </a:schemeClr>
              <a:prstClr val="white"/>
            </a:duotone>
          </a:blip>
          <a:stretch>
            <a:fillRect/>
          </a:stretch>
        </p:blipFill>
        <p:spPr>
          <a:xfrm>
            <a:off x="2007269" y="3056748"/>
            <a:ext cx="406400" cy="406400"/>
          </a:xfrm>
          <a:prstGeom prst="rect">
            <a:avLst/>
          </a:prstGeom>
        </p:spPr>
      </p:pic>
      <p:sp>
        <p:nvSpPr>
          <p:cNvPr id="13" name="TextBox 12"/>
          <p:cNvSpPr txBox="1"/>
          <p:nvPr/>
        </p:nvSpPr>
        <p:spPr>
          <a:xfrm>
            <a:off x="526204" y="3666349"/>
            <a:ext cx="3589733" cy="1107996"/>
          </a:xfrm>
          <a:prstGeom prst="rect">
            <a:avLst/>
          </a:prstGeom>
          <a:noFill/>
          <a:ln>
            <a:noFill/>
          </a:ln>
        </p:spPr>
        <p:txBody>
          <a:bodyPr wrap="square" lIns="0" tIns="0" rIns="0" bIns="0" anchor="t">
            <a:spAutoFit/>
          </a:bodyPr>
          <a:lstStyle/>
          <a:p>
            <a:pPr algn="ctr" defTabSz="609585"/>
            <a:r>
              <a:rPr sz="2400" b="1" dirty="0">
                <a:solidFill>
                  <a:prstClr val="black"/>
                </a:solidFill>
              </a:rPr>
              <a:t>Be the First, Be the Best</a:t>
            </a:r>
          </a:p>
          <a:p>
            <a:pPr algn="ctr" defTabSz="609585">
              <a:spcAft>
                <a:spcPts val="1600"/>
              </a:spcAft>
            </a:pPr>
            <a:r>
              <a:rPr sz="2400" dirty="0">
                <a:solidFill>
                  <a:prstClr val="black"/>
                </a:solidFill>
              </a:rPr>
              <a:t>Know the facts and be the go-to for your units.</a:t>
            </a:r>
          </a:p>
        </p:txBody>
      </p:sp>
      <p:sp>
        <p:nvSpPr>
          <p:cNvPr id="15" name="Rectangle 14"/>
          <p:cNvSpPr/>
          <p:nvPr/>
        </p:nvSpPr>
        <p:spPr>
          <a:xfrm>
            <a:off x="5892601"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6" name="TextBox 15"/>
          <p:cNvSpPr txBox="1"/>
          <p:nvPr/>
        </p:nvSpPr>
        <p:spPr>
          <a:xfrm>
            <a:off x="5892601"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17" name="Picture 16" descr="tmpp1h6bc6x.png"/>
          <p:cNvPicPr>
            <a:picLocks noChangeAspect="1"/>
          </p:cNvPicPr>
          <p:nvPr/>
        </p:nvPicPr>
        <p:blipFill>
          <a:blip r:embed="rId4">
            <a:duotone>
              <a:schemeClr val="accent2">
                <a:shade val="45000"/>
                <a:satMod val="135000"/>
              </a:schemeClr>
              <a:prstClr val="white"/>
            </a:duotone>
          </a:blip>
          <a:stretch>
            <a:fillRect/>
          </a:stretch>
        </p:blipFill>
        <p:spPr>
          <a:xfrm>
            <a:off x="5924412" y="3056748"/>
            <a:ext cx="406400" cy="406400"/>
          </a:xfrm>
          <a:prstGeom prst="rect">
            <a:avLst/>
          </a:prstGeom>
        </p:spPr>
      </p:pic>
      <p:sp>
        <p:nvSpPr>
          <p:cNvPr id="18" name="TextBox 17"/>
          <p:cNvSpPr txBox="1"/>
          <p:nvPr/>
        </p:nvSpPr>
        <p:spPr>
          <a:xfrm>
            <a:off x="4390510" y="3666348"/>
            <a:ext cx="3589932" cy="1107996"/>
          </a:xfrm>
          <a:prstGeom prst="rect">
            <a:avLst/>
          </a:prstGeom>
          <a:noFill/>
          <a:ln>
            <a:noFill/>
          </a:ln>
        </p:spPr>
        <p:txBody>
          <a:bodyPr wrap="square" lIns="0" tIns="0" rIns="0" bIns="0" anchor="t">
            <a:spAutoFit/>
          </a:bodyPr>
          <a:lstStyle/>
          <a:p>
            <a:pPr algn="ctr" defTabSz="609585"/>
            <a:r>
              <a:rPr sz="2400" b="1" dirty="0">
                <a:solidFill>
                  <a:prstClr val="black"/>
                </a:solidFill>
              </a:rPr>
              <a:t>Trust But Verify</a:t>
            </a:r>
          </a:p>
          <a:p>
            <a:pPr algn="ctr" defTabSz="609585">
              <a:spcAft>
                <a:spcPts val="1600"/>
              </a:spcAft>
            </a:pPr>
            <a:r>
              <a:rPr sz="2400" dirty="0">
                <a:solidFill>
                  <a:prstClr val="black"/>
                </a:solidFill>
              </a:rPr>
              <a:t>Even familiar info should be double-checked for updates.</a:t>
            </a:r>
          </a:p>
        </p:txBody>
      </p:sp>
      <p:sp>
        <p:nvSpPr>
          <p:cNvPr id="20" name="Rectangle 19"/>
          <p:cNvSpPr/>
          <p:nvPr/>
        </p:nvSpPr>
        <p:spPr>
          <a:xfrm>
            <a:off x="9888933"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21" name="TextBox 20"/>
          <p:cNvSpPr txBox="1"/>
          <p:nvPr/>
        </p:nvSpPr>
        <p:spPr>
          <a:xfrm>
            <a:off x="9888933"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22" name="Picture 21" descr="tmpuyqk7zyg.png"/>
          <p:cNvPicPr>
            <a:picLocks noChangeAspect="1"/>
          </p:cNvPicPr>
          <p:nvPr/>
        </p:nvPicPr>
        <p:blipFill>
          <a:blip r:embed="rId5">
            <a:duotone>
              <a:schemeClr val="accent2">
                <a:shade val="45000"/>
                <a:satMod val="135000"/>
              </a:schemeClr>
              <a:prstClr val="white"/>
            </a:duotone>
          </a:blip>
          <a:stretch>
            <a:fillRect/>
          </a:stretch>
        </p:blipFill>
        <p:spPr>
          <a:xfrm>
            <a:off x="9888933" y="3056748"/>
            <a:ext cx="406400" cy="406400"/>
          </a:xfrm>
          <a:prstGeom prst="rect">
            <a:avLst/>
          </a:prstGeom>
        </p:spPr>
      </p:pic>
      <p:sp>
        <p:nvSpPr>
          <p:cNvPr id="23" name="TextBox 22"/>
          <p:cNvSpPr txBox="1"/>
          <p:nvPr/>
        </p:nvSpPr>
        <p:spPr>
          <a:xfrm>
            <a:off x="8297266" y="3666348"/>
            <a:ext cx="3589733" cy="1477328"/>
          </a:xfrm>
          <a:prstGeom prst="rect">
            <a:avLst/>
          </a:prstGeom>
          <a:noFill/>
          <a:ln>
            <a:noFill/>
          </a:ln>
        </p:spPr>
        <p:txBody>
          <a:bodyPr wrap="square" lIns="0" tIns="0" rIns="0" bIns="0" anchor="t">
            <a:spAutoFit/>
          </a:bodyPr>
          <a:lstStyle/>
          <a:p>
            <a:pPr algn="ctr" defTabSz="609585"/>
            <a:r>
              <a:rPr sz="2400" b="1" dirty="0">
                <a:solidFill>
                  <a:prstClr val="black"/>
                </a:solidFill>
              </a:rPr>
              <a:t>Stay Connected</a:t>
            </a:r>
          </a:p>
          <a:p>
            <a:pPr algn="ctr" defTabSz="609585">
              <a:spcAft>
                <a:spcPts val="1600"/>
              </a:spcAft>
            </a:pPr>
            <a:r>
              <a:rPr sz="2400" dirty="0">
                <a:solidFill>
                  <a:prstClr val="black"/>
                </a:solidFill>
              </a:rPr>
              <a:t>Use your network—committees, official sites—to stay sharp.</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074" y="268257"/>
            <a:ext cx="5197459" cy="860456"/>
          </a:xfrm>
        </p:spPr>
        <p:txBody>
          <a:bodyPr/>
          <a:lstStyle/>
          <a:p>
            <a:r>
              <a:rPr lang="en-US" dirty="0"/>
              <a:t>Course Summary</a:t>
            </a:r>
          </a:p>
        </p:txBody>
      </p:sp>
      <p:sp>
        <p:nvSpPr>
          <p:cNvPr id="3" name="Content Placeholder 2"/>
          <p:cNvSpPr>
            <a:spLocks noGrp="1"/>
          </p:cNvSpPr>
          <p:nvPr>
            <p:ph idx="1"/>
          </p:nvPr>
        </p:nvSpPr>
        <p:spPr>
          <a:xfrm>
            <a:off x="1969770" y="2322014"/>
            <a:ext cx="8264338" cy="3430393"/>
          </a:xfrm>
        </p:spPr>
        <p:txBody>
          <a:bodyPr>
            <a:normAutofit/>
          </a:bodyPr>
          <a:lstStyle/>
          <a:p>
            <a:r>
              <a:rPr lang="en-US" sz="3200" b="1" dirty="0"/>
              <a:t>What is the difference between official and unofficial websites?</a:t>
            </a:r>
          </a:p>
          <a:p>
            <a:pPr marL="0" indent="0">
              <a:buNone/>
            </a:pPr>
            <a:endParaRPr lang="en-US" sz="3200" b="1" dirty="0"/>
          </a:p>
          <a:p>
            <a:r>
              <a:rPr lang="en-US" sz="3200" b="1" dirty="0"/>
              <a:t>What websites are you likely to use the most and why?</a:t>
            </a:r>
          </a:p>
          <a:p>
            <a:endParaRPr lang="en-US" dirty="0"/>
          </a:p>
        </p:txBody>
      </p:sp>
    </p:spTree>
    <p:extLst>
      <p:ext uri="{BB962C8B-B14F-4D97-AF65-F5344CB8AC3E}">
        <p14:creationId xmlns:p14="http://schemas.microsoft.com/office/powerpoint/2010/main" val="10925796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2DBAB782-AFB3-44F9-AB63-89EFC9D8CA44}"/>
              </a:ext>
            </a:extLst>
          </p:cNvPr>
          <p:cNvSpPr/>
          <p:nvPr/>
        </p:nvSpPr>
        <p:spPr>
          <a:xfrm>
            <a:off x="3905973" y="1853424"/>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97CE8536-DC69-4963-A66F-10CBF81B2A43}"/>
              </a:ext>
            </a:extLst>
          </p:cNvPr>
          <p:cNvPicPr preferRelativeResize="0"/>
          <p:nvPr/>
        </p:nvPicPr>
        <p:blipFill rotWithShape="1">
          <a:blip r:embed="rId3">
            <a:alphaModFix/>
          </a:blip>
          <a:srcRect/>
          <a:stretch/>
        </p:blipFill>
        <p:spPr>
          <a:xfrm>
            <a:off x="4016218" y="3969400"/>
            <a:ext cx="4157832" cy="1725318"/>
          </a:xfrm>
          <a:prstGeom prst="rect">
            <a:avLst/>
          </a:prstGeom>
          <a:noFill/>
          <a:ln>
            <a:noFill/>
          </a:ln>
        </p:spPr>
      </p:pic>
    </p:spTree>
    <p:extLst>
      <p:ext uri="{BB962C8B-B14F-4D97-AF65-F5344CB8AC3E}">
        <p14:creationId xmlns:p14="http://schemas.microsoft.com/office/powerpoint/2010/main" val="2668773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999" y="335665"/>
            <a:ext cx="5883601" cy="883364"/>
          </a:xfrm>
        </p:spPr>
        <p:txBody>
          <a:bodyPr>
            <a:noAutofit/>
          </a:bodyPr>
          <a:lstStyle/>
          <a:p>
            <a:r>
              <a:rPr sz="3600" dirty="0"/>
              <a:t>The Role of Commissioners</a:t>
            </a:r>
            <a:br>
              <a:rPr lang="en-US" sz="3600" dirty="0"/>
            </a:br>
            <a:r>
              <a:rPr sz="3600" dirty="0"/>
              <a:t> in Information Stewardship</a:t>
            </a:r>
          </a:p>
        </p:txBody>
      </p:sp>
      <p:sp>
        <p:nvSpPr>
          <p:cNvPr id="5" name="Rectangle 4"/>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6" name="Rectangle 5"/>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defRPr sz="1300" b="0" i="0">
                <a:solidFill>
                  <a:srgbClr val="616161"/>
                </a:solidFill>
                <a:latin typeface="Proxima Nova"/>
              </a:defRPr>
            </a:pPr>
            <a:endParaRPr sz="1733">
              <a:solidFill>
                <a:srgbClr val="616161"/>
              </a:solidFill>
              <a:latin typeface="Proxima Nova"/>
            </a:endParaRPr>
          </a:p>
        </p:txBody>
      </p:sp>
      <p:sp>
        <p:nvSpPr>
          <p:cNvPr id="7" name="Rectangle 6"/>
          <p:cNvSpPr/>
          <p:nvPr/>
        </p:nvSpPr>
        <p:spPr>
          <a:xfrm>
            <a:off x="304800" y="2011560"/>
            <a:ext cx="11582400"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8" name="Rectangle 7"/>
          <p:cNvSpPr/>
          <p:nvPr/>
        </p:nvSpPr>
        <p:spPr>
          <a:xfrm>
            <a:off x="3048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9" name="TextBox 8"/>
          <p:cNvSpPr txBox="1"/>
          <p:nvPr/>
        </p:nvSpPr>
        <p:spPr>
          <a:xfrm>
            <a:off x="711201" y="1709878"/>
            <a:ext cx="5587999" cy="4870564"/>
          </a:xfrm>
          <a:prstGeom prst="rect">
            <a:avLst/>
          </a:prstGeom>
          <a:noFill/>
          <a:ln>
            <a:noFill/>
          </a:ln>
        </p:spPr>
        <p:txBody>
          <a:bodyPr wrap="square" lIns="254000" tIns="0" rIns="0" bIns="254000" anchor="t">
            <a:spAutoFit/>
          </a:bodyPr>
          <a:lstStyle/>
          <a:p>
            <a:pPr marL="304792" indent="-121917" defTabSz="609585">
              <a:spcAft>
                <a:spcPts val="1067"/>
              </a:spcAft>
              <a:buSzPct val="100000"/>
              <a:buFont typeface="Arial"/>
              <a:buChar char="•"/>
            </a:pPr>
            <a:r>
              <a:rPr sz="2400" b="1" dirty="0">
                <a:solidFill>
                  <a:prstClr val="black"/>
                </a:solidFill>
              </a:rPr>
              <a:t>Trusted Knowledge Hubs:</a:t>
            </a:r>
            <a:r>
              <a:rPr sz="2400" dirty="0">
                <a:solidFill>
                  <a:prstClr val="black"/>
                </a:solidFill>
              </a:rPr>
              <a:t> Commissioners are the primary, most reliable source of vetted Scouting information </a:t>
            </a:r>
            <a:r>
              <a:rPr lang="en-US" sz="2400" dirty="0">
                <a:solidFill>
                  <a:prstClr val="black"/>
                </a:solidFill>
              </a:rPr>
              <a:t>for units</a:t>
            </a:r>
            <a:r>
              <a:rPr sz="2400" dirty="0">
                <a:solidFill>
                  <a:prstClr val="black"/>
                </a:solidFill>
              </a:rPr>
              <a:t>.</a:t>
            </a:r>
          </a:p>
          <a:p>
            <a:pPr marL="304792" lvl="1" indent="-121917" defTabSz="609585">
              <a:spcBef>
                <a:spcPts val="1600"/>
              </a:spcBef>
              <a:buSzPct val="100000"/>
              <a:buFont typeface="Arial"/>
              <a:buChar char="•"/>
            </a:pPr>
            <a:r>
              <a:rPr sz="2400" b="1" dirty="0">
                <a:solidFill>
                  <a:prstClr val="black"/>
                </a:solidFill>
              </a:rPr>
              <a:t>Bridge Between National &amp; Local:</a:t>
            </a:r>
            <a:r>
              <a:rPr sz="2400" dirty="0">
                <a:solidFill>
                  <a:prstClr val="black"/>
                </a:solidFill>
              </a:rPr>
              <a:t> Commissioners translate national guidance into actionable local support, ensuring consistent messaging.</a:t>
            </a:r>
          </a:p>
          <a:p>
            <a:pPr marL="304792" lvl="1" indent="-121917" defTabSz="609585">
              <a:spcBef>
                <a:spcPts val="1600"/>
              </a:spcBef>
              <a:buSzPct val="100000"/>
              <a:buFont typeface="Arial"/>
              <a:buChar char="•"/>
            </a:pPr>
            <a:r>
              <a:rPr sz="2400" b="1" dirty="0">
                <a:solidFill>
                  <a:prstClr val="black"/>
                </a:solidFill>
              </a:rPr>
              <a:t>Stewards of Accuracy:</a:t>
            </a:r>
            <a:r>
              <a:rPr sz="2400" dirty="0">
                <a:solidFill>
                  <a:prstClr val="black"/>
                </a:solidFill>
              </a:rPr>
              <a:t> As stewards of integrity, commissioners validate and disseminate current, credible resources.</a:t>
            </a:r>
          </a:p>
        </p:txBody>
      </p:sp>
      <p:sp>
        <p:nvSpPr>
          <p:cNvPr id="10" name="Rectangle 9"/>
          <p:cNvSpPr/>
          <p:nvPr/>
        </p:nvSpPr>
        <p:spPr>
          <a:xfrm>
            <a:off x="62992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1" name="TextBox 10"/>
          <p:cNvSpPr txBox="1"/>
          <p:nvPr/>
        </p:nvSpPr>
        <p:spPr>
          <a:xfrm>
            <a:off x="6299201" y="2011560"/>
            <a:ext cx="5587999" cy="369332"/>
          </a:xfrm>
          <a:prstGeom prst="rect">
            <a:avLst/>
          </a:prstGeom>
          <a:noFill/>
          <a:ln>
            <a:noFill/>
          </a:ln>
        </p:spPr>
        <p:txBody>
          <a:bodyPr wrap="square" lIns="0" tIns="0" rIns="0" bIns="0" anchor="t">
            <a:spAutoFit/>
          </a:bodyPr>
          <a:lstStyle/>
          <a:p>
            <a:pPr defTabSz="609585"/>
            <a:endParaRPr sz="2400">
              <a:solidFill>
                <a:prstClr val="white"/>
              </a:solidFill>
              <a:latin typeface="Tw Cen MT" panose="020B0602020104020603"/>
            </a:endParaRPr>
          </a:p>
        </p:txBody>
      </p:sp>
      <p:sp>
        <p:nvSpPr>
          <p:cNvPr id="13" name="Rectangle 12"/>
          <p:cNvSpPr/>
          <p:nvPr/>
        </p:nvSpPr>
        <p:spPr>
          <a:xfrm>
            <a:off x="6299201" y="5262760"/>
            <a:ext cx="5587999" cy="203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4" name="Picture 3">
            <a:extLst>
              <a:ext uri="{FF2B5EF4-FFF2-40B4-BE49-F238E27FC236}">
                <a16:creationId xmlns:a16="http://schemas.microsoft.com/office/drawing/2014/main" id="{90783574-BBE9-4E09-E6B4-9C45943EC69E}"/>
              </a:ext>
            </a:extLst>
          </p:cNvPr>
          <p:cNvPicPr>
            <a:picLocks noChangeAspect="1"/>
          </p:cNvPicPr>
          <p:nvPr/>
        </p:nvPicPr>
        <p:blipFill>
          <a:blip r:embed="rId3"/>
          <a:stretch>
            <a:fillRect/>
          </a:stretch>
        </p:blipFill>
        <p:spPr>
          <a:xfrm>
            <a:off x="7310250" y="2196226"/>
            <a:ext cx="3851024" cy="305654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600" y="584606"/>
            <a:ext cx="5342439" cy="883569"/>
          </a:xfrm>
        </p:spPr>
        <p:txBody>
          <a:bodyPr>
            <a:noAutofit/>
          </a:bodyPr>
          <a:lstStyle/>
          <a:p>
            <a:r>
              <a:rPr lang="en-US" sz="3600" dirty="0"/>
              <a:t>Finding Relevant </a:t>
            </a:r>
            <a:br>
              <a:rPr lang="en-US" sz="3600" dirty="0"/>
            </a:br>
            <a:r>
              <a:rPr lang="en-US" sz="3600" dirty="0"/>
              <a:t>&amp; Credible Information</a:t>
            </a:r>
            <a:br>
              <a:rPr lang="en-US" sz="3600" dirty="0"/>
            </a:br>
            <a:endParaRPr sz="3600" dirty="0"/>
          </a:p>
        </p:txBody>
      </p:sp>
      <p:sp>
        <p:nvSpPr>
          <p:cNvPr id="10" name="Rectangle 9"/>
          <p:cNvSpPr/>
          <p:nvPr/>
        </p:nvSpPr>
        <p:spPr>
          <a:xfrm>
            <a:off x="1896467"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1" name="TextBox 10"/>
          <p:cNvSpPr txBox="1"/>
          <p:nvPr/>
        </p:nvSpPr>
        <p:spPr>
          <a:xfrm>
            <a:off x="1896467"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12" name="Picture 11" descr="tmpn64_nbnk.png"/>
          <p:cNvPicPr>
            <a:picLocks noChangeAspect="1"/>
          </p:cNvPicPr>
          <p:nvPr/>
        </p:nvPicPr>
        <p:blipFill>
          <a:blip r:embed="rId3">
            <a:duotone>
              <a:schemeClr val="accent2">
                <a:shade val="45000"/>
                <a:satMod val="135000"/>
              </a:schemeClr>
              <a:prstClr val="white"/>
            </a:duotone>
          </a:blip>
          <a:stretch>
            <a:fillRect/>
          </a:stretch>
        </p:blipFill>
        <p:spPr>
          <a:xfrm>
            <a:off x="1896666" y="2512282"/>
            <a:ext cx="406400" cy="406400"/>
          </a:xfrm>
          <a:prstGeom prst="rect">
            <a:avLst/>
          </a:prstGeom>
        </p:spPr>
      </p:pic>
      <p:sp>
        <p:nvSpPr>
          <p:cNvPr id="13" name="TextBox 12"/>
          <p:cNvSpPr txBox="1"/>
          <p:nvPr/>
        </p:nvSpPr>
        <p:spPr>
          <a:xfrm>
            <a:off x="304999" y="3121883"/>
            <a:ext cx="3589733" cy="2215991"/>
          </a:xfrm>
          <a:prstGeom prst="rect">
            <a:avLst/>
          </a:prstGeom>
          <a:noFill/>
          <a:ln>
            <a:noFill/>
          </a:ln>
        </p:spPr>
        <p:txBody>
          <a:bodyPr wrap="square" lIns="0" tIns="0" rIns="0" bIns="0" anchor="t">
            <a:spAutoFit/>
          </a:bodyPr>
          <a:lstStyle/>
          <a:p>
            <a:pPr algn="ctr" defTabSz="609585"/>
            <a:r>
              <a:rPr sz="2400" b="1" dirty="0">
                <a:solidFill>
                  <a:prstClr val="black"/>
                </a:solidFill>
              </a:rPr>
              <a:t>Start with Official Sources</a:t>
            </a:r>
          </a:p>
          <a:p>
            <a:pPr algn="ctr" defTabSz="609585">
              <a:spcAft>
                <a:spcPts val="1600"/>
              </a:spcAft>
            </a:pPr>
            <a:r>
              <a:rPr sz="2400" dirty="0">
                <a:solidFill>
                  <a:prstClr val="black"/>
                </a:solidFill>
              </a:rPr>
              <a:t>Stick to trusted stuff like Scouting.org</a:t>
            </a:r>
            <a:r>
              <a:rPr lang="en-US" sz="2400" dirty="0">
                <a:solidFill>
                  <a:prstClr val="black"/>
                </a:solidFill>
              </a:rPr>
              <a:t>, official social media,</a:t>
            </a:r>
            <a:r>
              <a:rPr sz="2400" dirty="0">
                <a:solidFill>
                  <a:prstClr val="black"/>
                </a:solidFill>
              </a:rPr>
              <a:t> and your council’s site—less noise, more clarity.</a:t>
            </a:r>
          </a:p>
        </p:txBody>
      </p:sp>
      <p:sp>
        <p:nvSpPr>
          <p:cNvPr id="15" name="Rectangle 14"/>
          <p:cNvSpPr/>
          <p:nvPr/>
        </p:nvSpPr>
        <p:spPr>
          <a:xfrm>
            <a:off x="5892601"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17" name="Picture 16" descr="tmp56vshezl.png"/>
          <p:cNvPicPr>
            <a:picLocks noChangeAspect="1"/>
          </p:cNvPicPr>
          <p:nvPr/>
        </p:nvPicPr>
        <p:blipFill>
          <a:blip r:embed="rId4">
            <a:duotone>
              <a:schemeClr val="accent2">
                <a:shade val="45000"/>
                <a:satMod val="135000"/>
              </a:schemeClr>
              <a:prstClr val="white"/>
            </a:duotone>
          </a:blip>
          <a:stretch>
            <a:fillRect/>
          </a:stretch>
        </p:blipFill>
        <p:spPr>
          <a:xfrm>
            <a:off x="5892800" y="2512282"/>
            <a:ext cx="406400" cy="406400"/>
          </a:xfrm>
          <a:prstGeom prst="rect">
            <a:avLst/>
          </a:prstGeom>
        </p:spPr>
      </p:pic>
      <p:sp>
        <p:nvSpPr>
          <p:cNvPr id="18" name="TextBox 17"/>
          <p:cNvSpPr txBox="1"/>
          <p:nvPr/>
        </p:nvSpPr>
        <p:spPr>
          <a:xfrm>
            <a:off x="4301232" y="3121882"/>
            <a:ext cx="3589733" cy="2215991"/>
          </a:xfrm>
          <a:prstGeom prst="rect">
            <a:avLst/>
          </a:prstGeom>
          <a:noFill/>
          <a:ln>
            <a:noFill/>
          </a:ln>
        </p:spPr>
        <p:txBody>
          <a:bodyPr wrap="square" lIns="0" tIns="0" rIns="0" bIns="0" anchor="t">
            <a:spAutoFit/>
          </a:bodyPr>
          <a:lstStyle/>
          <a:p>
            <a:pPr algn="ctr" defTabSz="609585"/>
            <a:r>
              <a:rPr sz="2400" b="1" dirty="0">
                <a:solidFill>
                  <a:prstClr val="black"/>
                </a:solidFill>
              </a:rPr>
              <a:t>Double-Check Before You Share</a:t>
            </a:r>
          </a:p>
          <a:p>
            <a:pPr algn="ctr" defTabSz="609585">
              <a:spcAft>
                <a:spcPts val="1600"/>
              </a:spcAft>
            </a:pPr>
            <a:r>
              <a:rPr sz="2400" dirty="0">
                <a:solidFill>
                  <a:prstClr val="black"/>
                </a:solidFill>
              </a:rPr>
              <a:t>Make sure what you're passing on is up-to-date and not from a random blog post from 2014.</a:t>
            </a:r>
          </a:p>
        </p:txBody>
      </p:sp>
      <p:sp>
        <p:nvSpPr>
          <p:cNvPr id="21" name="TextBox 20"/>
          <p:cNvSpPr txBox="1"/>
          <p:nvPr/>
        </p:nvSpPr>
        <p:spPr>
          <a:xfrm>
            <a:off x="9888933" y="2011560"/>
            <a:ext cx="406400" cy="369332"/>
          </a:xfrm>
          <a:prstGeom prst="rect">
            <a:avLst/>
          </a:prstGeom>
          <a:noFill/>
          <a:ln>
            <a:noFill/>
          </a:ln>
        </p:spPr>
        <p:txBody>
          <a:bodyPr wrap="square" lIns="0" tIns="0" rIns="0" bIns="0" anchor="t">
            <a:spAutoFit/>
          </a:bodyPr>
          <a:lstStyle/>
          <a:p>
            <a:pPr algn="ctr" defTabSz="609585"/>
            <a:endParaRPr sz="2400">
              <a:solidFill>
                <a:prstClr val="white"/>
              </a:solidFill>
              <a:latin typeface="Tw Cen MT" panose="020B0602020104020603"/>
            </a:endParaRPr>
          </a:p>
        </p:txBody>
      </p:sp>
      <p:pic>
        <p:nvPicPr>
          <p:cNvPr id="22" name="Picture 21" descr="tmpr64w1yhk.png"/>
          <p:cNvPicPr>
            <a:picLocks noChangeAspect="1"/>
          </p:cNvPicPr>
          <p:nvPr/>
        </p:nvPicPr>
        <p:blipFill>
          <a:blip r:embed="rId5">
            <a:duotone>
              <a:schemeClr val="accent2">
                <a:shade val="45000"/>
                <a:satMod val="135000"/>
              </a:schemeClr>
              <a:prstClr val="white"/>
            </a:duotone>
          </a:blip>
          <a:stretch>
            <a:fillRect/>
          </a:stretch>
        </p:blipFill>
        <p:spPr>
          <a:xfrm>
            <a:off x="9889132" y="2512282"/>
            <a:ext cx="406400" cy="406400"/>
          </a:xfrm>
          <a:prstGeom prst="rect">
            <a:avLst/>
          </a:prstGeom>
        </p:spPr>
      </p:pic>
      <p:sp>
        <p:nvSpPr>
          <p:cNvPr id="23" name="TextBox 22"/>
          <p:cNvSpPr txBox="1"/>
          <p:nvPr/>
        </p:nvSpPr>
        <p:spPr>
          <a:xfrm>
            <a:off x="8297466" y="3121882"/>
            <a:ext cx="3589733" cy="1477328"/>
          </a:xfrm>
          <a:prstGeom prst="rect">
            <a:avLst/>
          </a:prstGeom>
          <a:noFill/>
          <a:ln>
            <a:noFill/>
          </a:ln>
        </p:spPr>
        <p:txBody>
          <a:bodyPr wrap="square" lIns="0" tIns="0" rIns="0" bIns="0" anchor="t">
            <a:spAutoFit/>
          </a:bodyPr>
          <a:lstStyle/>
          <a:p>
            <a:pPr algn="ctr" defTabSz="609585"/>
            <a:r>
              <a:rPr sz="2400" b="1" dirty="0">
                <a:solidFill>
                  <a:prstClr val="black"/>
                </a:solidFill>
              </a:rPr>
              <a:t>If in Doubt, Ask</a:t>
            </a:r>
          </a:p>
          <a:p>
            <a:pPr algn="ctr" defTabSz="609585">
              <a:spcAft>
                <a:spcPts val="1600"/>
              </a:spcAft>
            </a:pPr>
            <a:r>
              <a:rPr sz="2400" dirty="0">
                <a:solidFill>
                  <a:prstClr val="black"/>
                </a:solidFill>
              </a:rPr>
              <a:t>Your </a:t>
            </a:r>
            <a:r>
              <a:rPr lang="en-US" sz="2400" dirty="0">
                <a:solidFill>
                  <a:prstClr val="black"/>
                </a:solidFill>
              </a:rPr>
              <a:t>council</a:t>
            </a:r>
            <a:r>
              <a:rPr sz="2400" dirty="0">
                <a:solidFill>
                  <a:prstClr val="black"/>
                </a:solidFill>
              </a:rPr>
              <a:t> or another commissioner probably knows what’s current.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003" y="305373"/>
            <a:ext cx="8730307" cy="1028700"/>
          </a:xfrm>
        </p:spPr>
        <p:txBody>
          <a:bodyPr/>
          <a:lstStyle/>
          <a:p>
            <a:r>
              <a:rPr lang="en-US" dirty="0"/>
              <a:t>Recognizing Good</a:t>
            </a:r>
            <a:br>
              <a:rPr lang="en-US" dirty="0"/>
            </a:br>
            <a:r>
              <a:rPr lang="en-US" dirty="0"/>
              <a:t>Information Sources</a:t>
            </a:r>
          </a:p>
        </p:txBody>
      </p:sp>
      <p:sp>
        <p:nvSpPr>
          <p:cNvPr id="3" name="Content Placeholder 2"/>
          <p:cNvSpPr>
            <a:spLocks noGrp="1"/>
          </p:cNvSpPr>
          <p:nvPr>
            <p:ph idx="1"/>
          </p:nvPr>
        </p:nvSpPr>
        <p:spPr>
          <a:xfrm>
            <a:off x="1931774" y="2201289"/>
            <a:ext cx="8144647" cy="4351338"/>
          </a:xfrm>
        </p:spPr>
        <p:txBody>
          <a:bodyPr>
            <a:normAutofit/>
          </a:bodyPr>
          <a:lstStyle/>
          <a:p>
            <a:pPr marL="0" indent="0">
              <a:buNone/>
            </a:pPr>
            <a:r>
              <a:rPr lang="en-US" sz="3200" b="1" dirty="0">
                <a:cs typeface="Helvetica" pitchFamily="34" charset="0"/>
              </a:rPr>
              <a:t>Follow the basic rules of thumb if conflicts arise:</a:t>
            </a:r>
            <a:endParaRPr lang="en-US" b="1" dirty="0">
              <a:cs typeface="Helvetica" pitchFamily="34" charset="0"/>
            </a:endParaRPr>
          </a:p>
          <a:p>
            <a:pPr>
              <a:buSzPct val="100000"/>
            </a:pPr>
            <a:r>
              <a:rPr lang="en-US" dirty="0">
                <a:cs typeface="Helvetica" pitchFamily="34" charset="0"/>
              </a:rPr>
              <a:t>Official Scouting America websites over non-official ones</a:t>
            </a:r>
          </a:p>
          <a:p>
            <a:pPr>
              <a:buSzPct val="100000"/>
            </a:pPr>
            <a:r>
              <a:rPr lang="en-US" dirty="0">
                <a:cs typeface="Helvetica" pitchFamily="34" charset="0"/>
              </a:rPr>
              <a:t>Higher level Scouting America over lower level</a:t>
            </a:r>
          </a:p>
          <a:p>
            <a:pPr>
              <a:buSzPct val="100000"/>
            </a:pPr>
            <a:r>
              <a:rPr lang="en-US" dirty="0">
                <a:cs typeface="Helvetica" pitchFamily="34" charset="0"/>
              </a:rPr>
              <a:t>Forms and guides that link to the National Scouting America websites to access files</a:t>
            </a:r>
          </a:p>
          <a:p>
            <a:endParaRPr lang="en-US" dirty="0"/>
          </a:p>
        </p:txBody>
      </p:sp>
    </p:spTree>
    <p:extLst>
      <p:ext uri="{BB962C8B-B14F-4D97-AF65-F5344CB8AC3E}">
        <p14:creationId xmlns:p14="http://schemas.microsoft.com/office/powerpoint/2010/main" val="2758314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048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9" name="TextBox 8"/>
          <p:cNvSpPr txBox="1"/>
          <p:nvPr/>
        </p:nvSpPr>
        <p:spPr>
          <a:xfrm>
            <a:off x="708234" y="1463295"/>
            <a:ext cx="5587999" cy="4685898"/>
          </a:xfrm>
          <a:prstGeom prst="rect">
            <a:avLst/>
          </a:prstGeom>
          <a:noFill/>
          <a:ln>
            <a:noFill/>
          </a:ln>
        </p:spPr>
        <p:txBody>
          <a:bodyPr wrap="square" lIns="254000" tIns="0" rIns="0" bIns="254000" anchor="t">
            <a:spAutoFit/>
          </a:bodyPr>
          <a:lstStyle/>
          <a:p>
            <a:pPr marL="304792" indent="-121917" defTabSz="609585">
              <a:spcAft>
                <a:spcPts val="1067"/>
              </a:spcAft>
              <a:buSzPct val="100000"/>
              <a:buFont typeface="Arial"/>
              <a:buChar char="•"/>
            </a:pPr>
            <a:r>
              <a:rPr sz="2800" b="1" dirty="0">
                <a:solidFill>
                  <a:prstClr val="black"/>
                </a:solidFill>
              </a:rPr>
              <a:t>Search Doesn’t Equal Source:</a:t>
            </a:r>
            <a:r>
              <a:rPr sz="2800" dirty="0">
                <a:solidFill>
                  <a:prstClr val="black"/>
                </a:solidFill>
              </a:rPr>
              <a:t> Just because it shows up in a search doesn’t mean it’s right or current.</a:t>
            </a:r>
          </a:p>
          <a:p>
            <a:pPr marL="304792" lvl="1" indent="-121917" defTabSz="609585">
              <a:spcBef>
                <a:spcPts val="1600"/>
              </a:spcBef>
              <a:buSzPct val="100000"/>
              <a:buFont typeface="Arial"/>
              <a:buChar char="•"/>
            </a:pPr>
            <a:r>
              <a:rPr sz="2800" b="1" dirty="0">
                <a:solidFill>
                  <a:prstClr val="black"/>
                </a:solidFill>
              </a:rPr>
              <a:t>Too Much Noise:</a:t>
            </a:r>
            <a:r>
              <a:rPr sz="2800" dirty="0">
                <a:solidFill>
                  <a:prstClr val="black"/>
                </a:solidFill>
              </a:rPr>
              <a:t> Google gives you everything—official, unofficial, outdated, wrong. Sort wisely.</a:t>
            </a:r>
          </a:p>
          <a:p>
            <a:pPr marL="304792" lvl="1" indent="-121917" defTabSz="609585">
              <a:spcBef>
                <a:spcPts val="1600"/>
              </a:spcBef>
              <a:buSzPct val="100000"/>
              <a:buFont typeface="Arial"/>
              <a:buChar char="•"/>
            </a:pPr>
            <a:r>
              <a:rPr sz="2800" b="1" dirty="0">
                <a:solidFill>
                  <a:prstClr val="black"/>
                </a:solidFill>
              </a:rPr>
              <a:t>Go to the Source First:</a:t>
            </a:r>
            <a:r>
              <a:rPr sz="2800" dirty="0">
                <a:solidFill>
                  <a:prstClr val="black"/>
                </a:solidFill>
              </a:rPr>
              <a:t> Check official council or national pages before hitting the search bar.</a:t>
            </a:r>
          </a:p>
        </p:txBody>
      </p:sp>
      <p:pic>
        <p:nvPicPr>
          <p:cNvPr id="2058" name="Picture 10">
            <a:extLst>
              <a:ext uri="{FF2B5EF4-FFF2-40B4-BE49-F238E27FC236}">
                <a16:creationId xmlns:a16="http://schemas.microsoft.com/office/drawing/2014/main" id="{F590B921-22D6-5E29-305C-DFD5ACC6FD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9716" y="2011561"/>
            <a:ext cx="5384050" cy="3589366"/>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1B654C92-8B3F-89BC-7628-D3E767D562E1}"/>
              </a:ext>
            </a:extLst>
          </p:cNvPr>
          <p:cNvSpPr>
            <a:spLocks noGrp="1"/>
          </p:cNvSpPr>
          <p:nvPr>
            <p:ph type="title"/>
          </p:nvPr>
        </p:nvSpPr>
        <p:spPr>
          <a:xfrm>
            <a:off x="195263" y="275423"/>
            <a:ext cx="5390890" cy="638978"/>
          </a:xfrm>
        </p:spPr>
        <p:txBody>
          <a:bodyPr>
            <a:noAutofit/>
          </a:bodyPr>
          <a:lstStyle/>
          <a:p>
            <a:r>
              <a:rPr lang="en-US" sz="3600" dirty="0"/>
              <a:t>Find Trusted Information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400" y="345607"/>
            <a:ext cx="11360800" cy="509095"/>
          </a:xfrm>
        </p:spPr>
        <p:txBody>
          <a:bodyPr>
            <a:normAutofit fontScale="90000"/>
          </a:bodyPr>
          <a:lstStyle/>
          <a:p>
            <a:r>
              <a:rPr sz="3600" dirty="0"/>
              <a:t>Check Your Dates &amp; Versions</a:t>
            </a:r>
          </a:p>
        </p:txBody>
      </p:sp>
      <p:sp>
        <p:nvSpPr>
          <p:cNvPr id="4" name="Subtitle 3"/>
          <p:cNvSpPr>
            <a:spLocks noGrp="1"/>
          </p:cNvSpPr>
          <p:nvPr>
            <p:ph type="subTitle" idx="13"/>
          </p:nvPr>
        </p:nvSpPr>
        <p:spPr>
          <a:xfrm>
            <a:off x="2045041" y="1280981"/>
            <a:ext cx="3696732" cy="509095"/>
          </a:xfrm>
        </p:spPr>
        <p:txBody>
          <a:bodyPr>
            <a:noAutofit/>
          </a:bodyPr>
          <a:lstStyle/>
          <a:p>
            <a:r>
              <a:rPr sz="3200" b="1" dirty="0"/>
              <a:t>Old Info = Bad Info</a:t>
            </a:r>
          </a:p>
        </p:txBody>
      </p:sp>
      <p:sp>
        <p:nvSpPr>
          <p:cNvPr id="5" name="Rectangle 4"/>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6" name="Rectangle 5"/>
          <p:cNvSpPr/>
          <p:nvPr/>
        </p:nvSpPr>
        <p:spPr>
          <a:xfrm>
            <a:off x="304800" y="2011560"/>
            <a:ext cx="11582400" cy="4267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defRPr sz="1300" b="0" i="0">
                <a:solidFill>
                  <a:srgbClr val="616161"/>
                </a:solidFill>
                <a:latin typeface="Proxima Nova"/>
              </a:defRPr>
            </a:pPr>
            <a:endParaRPr sz="1733">
              <a:solidFill>
                <a:srgbClr val="616161"/>
              </a:solidFill>
              <a:latin typeface="Proxima Nova"/>
            </a:endParaRPr>
          </a:p>
        </p:txBody>
      </p:sp>
      <p:sp>
        <p:nvSpPr>
          <p:cNvPr id="7" name="Rectangle 6"/>
          <p:cNvSpPr/>
          <p:nvPr/>
        </p:nvSpPr>
        <p:spPr>
          <a:xfrm>
            <a:off x="304800" y="2011560"/>
            <a:ext cx="11582400"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8" name="Rectangle 7"/>
          <p:cNvSpPr/>
          <p:nvPr/>
        </p:nvSpPr>
        <p:spPr>
          <a:xfrm>
            <a:off x="3048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9" name="TextBox 8"/>
          <p:cNvSpPr txBox="1"/>
          <p:nvPr/>
        </p:nvSpPr>
        <p:spPr>
          <a:xfrm>
            <a:off x="711200" y="1885792"/>
            <a:ext cx="6097372" cy="4416594"/>
          </a:xfrm>
          <a:prstGeom prst="rect">
            <a:avLst/>
          </a:prstGeom>
          <a:noFill/>
          <a:ln>
            <a:noFill/>
          </a:ln>
        </p:spPr>
        <p:txBody>
          <a:bodyPr wrap="square" lIns="254000" tIns="0" rIns="0" bIns="254000" anchor="t">
            <a:spAutoFit/>
          </a:bodyPr>
          <a:lstStyle/>
          <a:p>
            <a:pPr marL="304792" indent="-121917" defTabSz="609585">
              <a:spcAft>
                <a:spcPts val="1067"/>
              </a:spcAft>
              <a:buSzPct val="100000"/>
              <a:buFont typeface="Arial"/>
              <a:buChar char="•"/>
            </a:pPr>
            <a:r>
              <a:rPr sz="2800" b="1" dirty="0">
                <a:solidFill>
                  <a:prstClr val="black"/>
                </a:solidFill>
              </a:rPr>
              <a:t>Outdated = Misleading:</a:t>
            </a:r>
            <a:r>
              <a:rPr sz="2800" dirty="0">
                <a:solidFill>
                  <a:prstClr val="black"/>
                </a:solidFill>
              </a:rPr>
              <a:t> Even good info can cause problems if it’s from 5 years ago.</a:t>
            </a:r>
            <a:endParaRPr lang="en-US" sz="2800" dirty="0">
              <a:solidFill>
                <a:prstClr val="black"/>
              </a:solidFill>
            </a:endParaRPr>
          </a:p>
          <a:p>
            <a:pPr marL="304792" indent="-121917" defTabSz="609585">
              <a:spcAft>
                <a:spcPts val="1067"/>
              </a:spcAft>
              <a:buSzPct val="100000"/>
              <a:buFont typeface="Arial"/>
              <a:buChar char="•"/>
            </a:pPr>
            <a:r>
              <a:rPr sz="2800" b="1" dirty="0">
                <a:solidFill>
                  <a:prstClr val="black"/>
                </a:solidFill>
              </a:rPr>
              <a:t>Revisions Happen Often:</a:t>
            </a:r>
            <a:r>
              <a:rPr sz="2800" dirty="0">
                <a:solidFill>
                  <a:prstClr val="black"/>
                </a:solidFill>
              </a:rPr>
              <a:t> Requirements, policies, and contact details get updated regularly.</a:t>
            </a:r>
            <a:endParaRPr lang="en-US" sz="2800" dirty="0">
              <a:solidFill>
                <a:prstClr val="black"/>
              </a:solidFill>
            </a:endParaRPr>
          </a:p>
          <a:p>
            <a:pPr marL="304792" indent="-121917" defTabSz="609585">
              <a:spcAft>
                <a:spcPts val="1067"/>
              </a:spcAft>
              <a:buSzPct val="100000"/>
              <a:buFont typeface="Arial"/>
              <a:buChar char="•"/>
            </a:pPr>
            <a:r>
              <a:rPr sz="2800" b="1" dirty="0">
                <a:solidFill>
                  <a:prstClr val="black"/>
                </a:solidFill>
              </a:rPr>
              <a:t>Make It a Habit:</a:t>
            </a:r>
            <a:r>
              <a:rPr sz="2800" dirty="0">
                <a:solidFill>
                  <a:prstClr val="black"/>
                </a:solidFill>
              </a:rPr>
              <a:t> Always check the publish date or revision notes before sharing.</a:t>
            </a:r>
          </a:p>
        </p:txBody>
      </p:sp>
      <p:sp>
        <p:nvSpPr>
          <p:cNvPr id="10" name="Rectangle 9"/>
          <p:cNvSpPr/>
          <p:nvPr/>
        </p:nvSpPr>
        <p:spPr>
          <a:xfrm>
            <a:off x="6299201" y="2011560"/>
            <a:ext cx="5587999" cy="3454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3" name="Rectangle 12"/>
          <p:cNvSpPr/>
          <p:nvPr/>
        </p:nvSpPr>
        <p:spPr>
          <a:xfrm>
            <a:off x="6299201" y="5262760"/>
            <a:ext cx="5587999" cy="203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3074" name="Picture 2">
            <a:extLst>
              <a:ext uri="{FF2B5EF4-FFF2-40B4-BE49-F238E27FC236}">
                <a16:creationId xmlns:a16="http://schemas.microsoft.com/office/drawing/2014/main" id="{E38F06DD-0F25-6A96-C052-5F6362A298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2886" y="2006223"/>
            <a:ext cx="3810000" cy="381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598" y="206798"/>
            <a:ext cx="3478935" cy="1357582"/>
          </a:xfrm>
        </p:spPr>
        <p:txBody>
          <a:bodyPr>
            <a:normAutofit/>
          </a:bodyPr>
          <a:lstStyle/>
          <a:p>
            <a:r>
              <a:rPr sz="3600" dirty="0"/>
              <a:t>Social Media </a:t>
            </a:r>
            <a:br>
              <a:rPr lang="en-US" sz="3600" dirty="0"/>
            </a:br>
            <a:r>
              <a:rPr sz="3600" dirty="0"/>
              <a:t>&amp; Unofficial Sites</a:t>
            </a:r>
          </a:p>
        </p:txBody>
      </p:sp>
      <p:sp>
        <p:nvSpPr>
          <p:cNvPr id="4" name="Subtitle 3"/>
          <p:cNvSpPr>
            <a:spLocks noGrp="1"/>
          </p:cNvSpPr>
          <p:nvPr>
            <p:ph type="subTitle" idx="13"/>
          </p:nvPr>
        </p:nvSpPr>
        <p:spPr>
          <a:xfrm>
            <a:off x="415599" y="2117956"/>
            <a:ext cx="11360799" cy="379524"/>
          </a:xfrm>
        </p:spPr>
        <p:txBody>
          <a:bodyPr>
            <a:noAutofit/>
          </a:bodyPr>
          <a:lstStyle/>
          <a:p>
            <a:pPr algn="ctr"/>
            <a:r>
              <a:rPr sz="3200" b="1" dirty="0"/>
              <a:t>When Info Feels Right But Isn’t</a:t>
            </a:r>
          </a:p>
        </p:txBody>
      </p:sp>
      <p:sp>
        <p:nvSpPr>
          <p:cNvPr id="7" name="Rectangle 6"/>
          <p:cNvSpPr/>
          <p:nvPr/>
        </p:nvSpPr>
        <p:spPr>
          <a:xfrm>
            <a:off x="304800" y="3891062"/>
            <a:ext cx="11582400" cy="538063"/>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sp>
        <p:nvSpPr>
          <p:cNvPr id="10" name="Rectangle 9"/>
          <p:cNvSpPr/>
          <p:nvPr/>
        </p:nvSpPr>
        <p:spPr>
          <a:xfrm>
            <a:off x="1896467"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12" name="Picture 11" descr="tmpi8ggwq_k.png"/>
          <p:cNvPicPr>
            <a:picLocks noChangeAspect="1"/>
          </p:cNvPicPr>
          <p:nvPr/>
        </p:nvPicPr>
        <p:blipFill>
          <a:blip r:embed="rId3">
            <a:duotone>
              <a:schemeClr val="accent2">
                <a:shade val="45000"/>
                <a:satMod val="135000"/>
              </a:schemeClr>
              <a:prstClr val="white"/>
            </a:duotone>
          </a:blip>
          <a:stretch>
            <a:fillRect/>
          </a:stretch>
        </p:blipFill>
        <p:spPr>
          <a:xfrm>
            <a:off x="1896766" y="3044707"/>
            <a:ext cx="406400" cy="406400"/>
          </a:xfrm>
          <a:prstGeom prst="rect">
            <a:avLst/>
          </a:prstGeom>
        </p:spPr>
      </p:pic>
      <p:sp>
        <p:nvSpPr>
          <p:cNvPr id="13" name="TextBox 12"/>
          <p:cNvSpPr txBox="1"/>
          <p:nvPr/>
        </p:nvSpPr>
        <p:spPr>
          <a:xfrm>
            <a:off x="305100" y="3637158"/>
            <a:ext cx="3589733" cy="1107996"/>
          </a:xfrm>
          <a:prstGeom prst="rect">
            <a:avLst/>
          </a:prstGeom>
          <a:noFill/>
          <a:ln>
            <a:noFill/>
          </a:ln>
        </p:spPr>
        <p:txBody>
          <a:bodyPr wrap="square" lIns="0" tIns="0" rIns="0" bIns="0" anchor="t">
            <a:spAutoFit/>
          </a:bodyPr>
          <a:lstStyle/>
          <a:p>
            <a:pPr algn="ctr" defTabSz="609585"/>
            <a:r>
              <a:rPr sz="2400" b="1" dirty="0">
                <a:solidFill>
                  <a:prstClr val="black"/>
                </a:solidFill>
              </a:rPr>
              <a:t>Lots of Opinions, Few Facts</a:t>
            </a:r>
          </a:p>
          <a:p>
            <a:pPr algn="ctr" defTabSz="609585">
              <a:spcAft>
                <a:spcPts val="1600"/>
              </a:spcAft>
            </a:pPr>
            <a:r>
              <a:rPr sz="2400" dirty="0">
                <a:solidFill>
                  <a:prstClr val="black"/>
                </a:solidFill>
              </a:rPr>
              <a:t>Social media is full of good intentions—and bad info.</a:t>
            </a:r>
          </a:p>
        </p:txBody>
      </p:sp>
      <p:sp>
        <p:nvSpPr>
          <p:cNvPr id="15" name="Rectangle 14"/>
          <p:cNvSpPr/>
          <p:nvPr/>
        </p:nvSpPr>
        <p:spPr>
          <a:xfrm>
            <a:off x="5892601"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17" name="Picture 16" descr="tmp42k9iknj.png"/>
          <p:cNvPicPr>
            <a:picLocks noChangeAspect="1"/>
          </p:cNvPicPr>
          <p:nvPr/>
        </p:nvPicPr>
        <p:blipFill>
          <a:blip r:embed="rId4">
            <a:duotone>
              <a:schemeClr val="accent2">
                <a:shade val="45000"/>
                <a:satMod val="135000"/>
              </a:schemeClr>
              <a:prstClr val="white"/>
            </a:duotone>
          </a:blip>
          <a:stretch>
            <a:fillRect/>
          </a:stretch>
        </p:blipFill>
        <p:spPr>
          <a:xfrm>
            <a:off x="5892901" y="3027558"/>
            <a:ext cx="406400" cy="406400"/>
          </a:xfrm>
          <a:prstGeom prst="rect">
            <a:avLst/>
          </a:prstGeom>
        </p:spPr>
      </p:pic>
      <p:sp>
        <p:nvSpPr>
          <p:cNvPr id="18" name="TextBox 17"/>
          <p:cNvSpPr txBox="1"/>
          <p:nvPr/>
        </p:nvSpPr>
        <p:spPr>
          <a:xfrm>
            <a:off x="4301234" y="3637158"/>
            <a:ext cx="3589932" cy="1846659"/>
          </a:xfrm>
          <a:prstGeom prst="rect">
            <a:avLst/>
          </a:prstGeom>
          <a:noFill/>
          <a:ln>
            <a:noFill/>
          </a:ln>
        </p:spPr>
        <p:txBody>
          <a:bodyPr wrap="square" lIns="0" tIns="0" rIns="0" bIns="0" anchor="t">
            <a:spAutoFit/>
          </a:bodyPr>
          <a:lstStyle/>
          <a:p>
            <a:pPr algn="ctr" defTabSz="609585"/>
            <a:r>
              <a:rPr sz="2400" b="1" dirty="0">
                <a:solidFill>
                  <a:prstClr val="black"/>
                </a:solidFill>
              </a:rPr>
              <a:t>Unvetted = Unreliable</a:t>
            </a:r>
          </a:p>
          <a:p>
            <a:pPr algn="ctr" defTabSz="609585">
              <a:spcAft>
                <a:spcPts val="1600"/>
              </a:spcAft>
            </a:pPr>
            <a:r>
              <a:rPr sz="2400" dirty="0">
                <a:solidFill>
                  <a:prstClr val="black"/>
                </a:solidFill>
              </a:rPr>
              <a:t>If it’s not from </a:t>
            </a:r>
            <a:r>
              <a:rPr lang="en-US" sz="2400" dirty="0">
                <a:solidFill>
                  <a:prstClr val="black"/>
                </a:solidFill>
              </a:rPr>
              <a:t>official </a:t>
            </a:r>
            <a:r>
              <a:rPr sz="2400" dirty="0">
                <a:solidFill>
                  <a:prstClr val="black"/>
                </a:solidFill>
              </a:rPr>
              <a:t>Scouting America </a:t>
            </a:r>
            <a:r>
              <a:rPr lang="en-US" sz="2400" dirty="0">
                <a:solidFill>
                  <a:prstClr val="black"/>
                </a:solidFill>
              </a:rPr>
              <a:t>sites </a:t>
            </a:r>
            <a:r>
              <a:rPr sz="2400" dirty="0">
                <a:solidFill>
                  <a:prstClr val="black"/>
                </a:solidFill>
              </a:rPr>
              <a:t>or your council, verify before acting.</a:t>
            </a:r>
          </a:p>
        </p:txBody>
      </p:sp>
      <p:sp>
        <p:nvSpPr>
          <p:cNvPr id="20" name="Rectangle 19"/>
          <p:cNvSpPr/>
          <p:nvPr/>
        </p:nvSpPr>
        <p:spPr>
          <a:xfrm>
            <a:off x="9888933" y="2011560"/>
            <a:ext cx="406400" cy="4064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sz="2400">
              <a:solidFill>
                <a:prstClr val="white"/>
              </a:solidFill>
              <a:latin typeface="Tw Cen MT" panose="020B0602020104020603"/>
            </a:endParaRPr>
          </a:p>
        </p:txBody>
      </p:sp>
      <p:pic>
        <p:nvPicPr>
          <p:cNvPr id="22" name="Picture 21" descr="tmpxmyahvs4.png"/>
          <p:cNvPicPr>
            <a:picLocks noChangeAspect="1"/>
          </p:cNvPicPr>
          <p:nvPr/>
        </p:nvPicPr>
        <p:blipFill>
          <a:blip r:embed="rId5">
            <a:duotone>
              <a:schemeClr val="accent2">
                <a:shade val="45000"/>
                <a:satMod val="135000"/>
              </a:schemeClr>
              <a:prstClr val="white"/>
            </a:duotone>
          </a:blip>
          <a:stretch>
            <a:fillRect/>
          </a:stretch>
        </p:blipFill>
        <p:spPr>
          <a:xfrm>
            <a:off x="9889233" y="3027558"/>
            <a:ext cx="406400" cy="406400"/>
          </a:xfrm>
          <a:prstGeom prst="rect">
            <a:avLst/>
          </a:prstGeom>
        </p:spPr>
      </p:pic>
      <p:sp>
        <p:nvSpPr>
          <p:cNvPr id="23" name="TextBox 22"/>
          <p:cNvSpPr txBox="1"/>
          <p:nvPr/>
        </p:nvSpPr>
        <p:spPr>
          <a:xfrm>
            <a:off x="8297567" y="3637158"/>
            <a:ext cx="3589733" cy="1477328"/>
          </a:xfrm>
          <a:prstGeom prst="rect">
            <a:avLst/>
          </a:prstGeom>
          <a:noFill/>
          <a:ln>
            <a:noFill/>
          </a:ln>
        </p:spPr>
        <p:txBody>
          <a:bodyPr wrap="square" lIns="0" tIns="0" rIns="0" bIns="0" anchor="t">
            <a:spAutoFit/>
          </a:bodyPr>
          <a:lstStyle/>
          <a:p>
            <a:pPr algn="ctr" defTabSz="609585"/>
            <a:r>
              <a:rPr sz="2400" b="1" dirty="0">
                <a:solidFill>
                  <a:prstClr val="black"/>
                </a:solidFill>
              </a:rPr>
              <a:t>Train Your Filters</a:t>
            </a:r>
          </a:p>
          <a:p>
            <a:pPr algn="ctr" defTabSz="609585">
              <a:spcAft>
                <a:spcPts val="1600"/>
              </a:spcAft>
            </a:pPr>
            <a:r>
              <a:rPr sz="2400" dirty="0">
                <a:solidFill>
                  <a:prstClr val="black"/>
                </a:solidFill>
              </a:rPr>
              <a:t>Learn to spot what's legit and teach others to do the same.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A5E7C-FC79-A848-0788-9FFF2E9A2015}"/>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1BC26DD1-BD70-AE9D-1EE4-75BB85DE5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6648" y="2438480"/>
            <a:ext cx="3317216" cy="3812227"/>
          </a:xfrm>
          <a:prstGeom prst="rect">
            <a:avLst/>
          </a:prstGeom>
          <a:noFill/>
          <a:extLst>
            <a:ext uri="{909E8E84-426E-40DD-AFC4-6F175D3DCCD1}">
              <a14:hiddenFill xmlns:a14="http://schemas.microsoft.com/office/drawing/2010/main">
                <a:solidFill>
                  <a:srgbClr val="FFFFFF"/>
                </a:solidFill>
              </a14:hiddenFill>
            </a:ext>
          </a:extLst>
        </p:spPr>
      </p:pic>
      <p:sp>
        <p:nvSpPr>
          <p:cNvPr id="24" name="Oval 23">
            <a:extLst>
              <a:ext uri="{FF2B5EF4-FFF2-40B4-BE49-F238E27FC236}">
                <a16:creationId xmlns:a16="http://schemas.microsoft.com/office/drawing/2014/main" id="{63F5E85F-6C4B-ACCD-650B-E650BE3F42EA}"/>
              </a:ext>
            </a:extLst>
          </p:cNvPr>
          <p:cNvSpPr/>
          <p:nvPr/>
        </p:nvSpPr>
        <p:spPr>
          <a:xfrm>
            <a:off x="7210369" y="1257214"/>
            <a:ext cx="2403095" cy="2286814"/>
          </a:xfrm>
          <a:prstGeom prst="ellipse">
            <a:avLst/>
          </a:prstGeom>
          <a:solidFill>
            <a:srgbClr val="99CCFF"/>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High Adventure</a:t>
            </a:r>
          </a:p>
        </p:txBody>
      </p:sp>
      <p:sp>
        <p:nvSpPr>
          <p:cNvPr id="2" name="Title 1">
            <a:extLst>
              <a:ext uri="{FF2B5EF4-FFF2-40B4-BE49-F238E27FC236}">
                <a16:creationId xmlns:a16="http://schemas.microsoft.com/office/drawing/2014/main" id="{CB11F653-F925-A512-77BA-247E65C7A2D7}"/>
              </a:ext>
            </a:extLst>
          </p:cNvPr>
          <p:cNvSpPr>
            <a:spLocks noGrp="1"/>
          </p:cNvSpPr>
          <p:nvPr>
            <p:ph type="title"/>
          </p:nvPr>
        </p:nvSpPr>
        <p:spPr>
          <a:xfrm>
            <a:off x="328614" y="215498"/>
            <a:ext cx="3650262" cy="1364942"/>
          </a:xfrm>
        </p:spPr>
        <p:txBody>
          <a:bodyPr>
            <a:noAutofit/>
          </a:bodyPr>
          <a:lstStyle/>
          <a:p>
            <a:r>
              <a:rPr lang="en-US" sz="3600" b="1" dirty="0">
                <a:latin typeface="+mn-lt"/>
              </a:rPr>
              <a:t>Official Scouting </a:t>
            </a:r>
            <a:br>
              <a:rPr lang="en-US" sz="3600" b="1" dirty="0">
                <a:latin typeface="+mn-lt"/>
              </a:rPr>
            </a:br>
            <a:r>
              <a:rPr lang="en-US" sz="3600" b="1" dirty="0">
                <a:latin typeface="+mn-lt"/>
              </a:rPr>
              <a:t>America Websites </a:t>
            </a:r>
            <a:br>
              <a:rPr lang="en-US" sz="3600" b="1" dirty="0">
                <a:latin typeface="+mn-lt"/>
              </a:rPr>
            </a:br>
            <a:r>
              <a:rPr lang="en-US" sz="3600" b="1" dirty="0">
                <a:latin typeface="+mn-lt"/>
              </a:rPr>
              <a:t>(www.</a:t>
            </a:r>
            <a:r>
              <a:rPr lang="en-US" sz="3600" b="1" i="1" dirty="0">
                <a:latin typeface="+mn-lt"/>
              </a:rPr>
              <a:t>site</a:t>
            </a:r>
            <a:r>
              <a:rPr lang="en-US" sz="3600" b="1" dirty="0">
                <a:latin typeface="+mn-lt"/>
              </a:rPr>
              <a:t>.org)</a:t>
            </a:r>
          </a:p>
        </p:txBody>
      </p:sp>
      <p:sp>
        <p:nvSpPr>
          <p:cNvPr id="8" name="Oval 7">
            <a:extLst>
              <a:ext uri="{FF2B5EF4-FFF2-40B4-BE49-F238E27FC236}">
                <a16:creationId xmlns:a16="http://schemas.microsoft.com/office/drawing/2014/main" id="{E76A7446-E359-D761-73A3-EBD9DA2AA508}"/>
              </a:ext>
            </a:extLst>
          </p:cNvPr>
          <p:cNvSpPr/>
          <p:nvPr/>
        </p:nvSpPr>
        <p:spPr>
          <a:xfrm>
            <a:off x="3825841" y="4344593"/>
            <a:ext cx="2294628" cy="2054735"/>
          </a:xfrm>
          <a:prstGeom prst="ellipse">
            <a:avLst/>
          </a:prstGeom>
          <a:solidFill>
            <a:srgbClr val="FFCCFF"/>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News/ Updates</a:t>
            </a:r>
          </a:p>
        </p:txBody>
      </p:sp>
      <p:sp>
        <p:nvSpPr>
          <p:cNvPr id="6" name="Oval 5">
            <a:extLst>
              <a:ext uri="{FF2B5EF4-FFF2-40B4-BE49-F238E27FC236}">
                <a16:creationId xmlns:a16="http://schemas.microsoft.com/office/drawing/2014/main" id="{335A0654-6ACC-B761-1ABF-5E4026C55175}"/>
              </a:ext>
            </a:extLst>
          </p:cNvPr>
          <p:cNvSpPr/>
          <p:nvPr/>
        </p:nvSpPr>
        <p:spPr>
          <a:xfrm>
            <a:off x="4694877" y="1084727"/>
            <a:ext cx="2684273" cy="2401826"/>
          </a:xfrm>
          <a:prstGeom prst="ellipse">
            <a:avLst/>
          </a:prstGeom>
          <a:solidFill>
            <a:srgbClr val="FF7C80"/>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a:p>
            <a:pPr algn="ctr"/>
            <a:r>
              <a:rPr lang="en-US" sz="2000" b="1" dirty="0">
                <a:solidFill>
                  <a:schemeClr val="tx1"/>
                </a:solidFill>
              </a:rPr>
              <a:t>Program Support</a:t>
            </a:r>
          </a:p>
          <a:p>
            <a:pPr algn="ctr"/>
            <a:endParaRPr lang="en-US" sz="1600" i="1" dirty="0">
              <a:solidFill>
                <a:schemeClr val="tx1"/>
              </a:solidFill>
            </a:endParaRPr>
          </a:p>
        </p:txBody>
      </p:sp>
      <p:sp>
        <p:nvSpPr>
          <p:cNvPr id="7" name="Oval 6">
            <a:extLst>
              <a:ext uri="{FF2B5EF4-FFF2-40B4-BE49-F238E27FC236}">
                <a16:creationId xmlns:a16="http://schemas.microsoft.com/office/drawing/2014/main" id="{7567F53C-CB0F-E690-C5DA-545EFB2EAC5A}"/>
              </a:ext>
            </a:extLst>
          </p:cNvPr>
          <p:cNvSpPr/>
          <p:nvPr/>
        </p:nvSpPr>
        <p:spPr>
          <a:xfrm>
            <a:off x="7428107" y="4008999"/>
            <a:ext cx="2185357" cy="1896350"/>
          </a:xfrm>
          <a:prstGeom prst="ellipse">
            <a:avLst/>
          </a:prstGeom>
          <a:solidFill>
            <a:schemeClr val="accent2">
              <a:lumMod val="60000"/>
              <a:lumOff val="4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Scouting Support</a:t>
            </a:r>
          </a:p>
        </p:txBody>
      </p:sp>
      <p:sp>
        <p:nvSpPr>
          <p:cNvPr id="10" name="Oval 9">
            <a:extLst>
              <a:ext uri="{FF2B5EF4-FFF2-40B4-BE49-F238E27FC236}">
                <a16:creationId xmlns:a16="http://schemas.microsoft.com/office/drawing/2014/main" id="{AE83F2BA-7942-7BE8-A080-0CFFF19396EC}"/>
              </a:ext>
            </a:extLst>
          </p:cNvPr>
          <p:cNvSpPr/>
          <p:nvPr/>
        </p:nvSpPr>
        <p:spPr>
          <a:xfrm>
            <a:off x="6456901" y="2930349"/>
            <a:ext cx="1782088" cy="1597919"/>
          </a:xfrm>
          <a:prstGeom prst="ellipse">
            <a:avLst/>
          </a:prstGeom>
          <a:solidFill>
            <a:srgbClr val="CCFFCC"/>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a:p>
            <a:pPr algn="ctr"/>
            <a:r>
              <a:rPr lang="en-US" sz="2000" b="1" dirty="0">
                <a:solidFill>
                  <a:schemeClr val="tx1"/>
                </a:solidFill>
              </a:rPr>
              <a:t>Local Sites</a:t>
            </a:r>
          </a:p>
          <a:p>
            <a:pPr algn="ctr"/>
            <a:endParaRPr lang="en-US" dirty="0">
              <a:solidFill>
                <a:schemeClr val="tx1"/>
              </a:solidFill>
            </a:endParaRPr>
          </a:p>
        </p:txBody>
      </p:sp>
      <p:sp>
        <p:nvSpPr>
          <p:cNvPr id="9" name="Oval 8">
            <a:extLst>
              <a:ext uri="{FF2B5EF4-FFF2-40B4-BE49-F238E27FC236}">
                <a16:creationId xmlns:a16="http://schemas.microsoft.com/office/drawing/2014/main" id="{1ADFA480-5612-117B-2B81-AC9B07A49007}"/>
              </a:ext>
            </a:extLst>
          </p:cNvPr>
          <p:cNvSpPr/>
          <p:nvPr/>
        </p:nvSpPr>
        <p:spPr>
          <a:xfrm>
            <a:off x="3202281" y="2596498"/>
            <a:ext cx="2142977" cy="2054735"/>
          </a:xfrm>
          <a:prstGeom prst="ellipse">
            <a:avLst/>
          </a:prstGeom>
          <a:solidFill>
            <a:srgbClr val="FFFF00"/>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a:p>
            <a:pPr algn="ctr"/>
            <a:r>
              <a:rPr lang="en-US" sz="2000" b="1" dirty="0">
                <a:solidFill>
                  <a:schemeClr val="tx1"/>
                </a:solidFill>
              </a:rPr>
              <a:t>Primary</a:t>
            </a:r>
          </a:p>
          <a:p>
            <a:pPr algn="ctr"/>
            <a:r>
              <a:rPr lang="en-US" sz="2000" b="1" dirty="0">
                <a:solidFill>
                  <a:schemeClr val="tx1"/>
                </a:solidFill>
              </a:rPr>
              <a:t>All-Scouting Sites</a:t>
            </a:r>
          </a:p>
          <a:p>
            <a:pPr algn="ctr"/>
            <a:endParaRPr lang="en-US" i="1" dirty="0">
              <a:solidFill>
                <a:schemeClr val="tx1"/>
              </a:solidFill>
            </a:endParaRPr>
          </a:p>
        </p:txBody>
      </p:sp>
    </p:spTree>
    <p:extLst>
      <p:ext uri="{BB962C8B-B14F-4D97-AF65-F5344CB8AC3E}">
        <p14:creationId xmlns:p14="http://schemas.microsoft.com/office/powerpoint/2010/main" val="10106932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TotalTime>
  <Words>3828</Words>
  <Application>Microsoft Office PowerPoint</Application>
  <PresentationFormat>Widescreen</PresentationFormat>
  <Paragraphs>353</Paragraphs>
  <Slides>26</Slides>
  <Notes>26</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ＭＳ Ｐゴシック</vt:lpstr>
      <vt:lpstr>Aptos</vt:lpstr>
      <vt:lpstr>Arial</vt:lpstr>
      <vt:lpstr>Calibri</vt:lpstr>
      <vt:lpstr>Helvetica</vt:lpstr>
      <vt:lpstr>Proxima Nova</vt:lpstr>
      <vt:lpstr>Tw Cen MT</vt:lpstr>
      <vt:lpstr>Office Theme</vt:lpstr>
      <vt:lpstr>   BCS 108  Mining Internet Resources</vt:lpstr>
      <vt:lpstr>Course Objectives</vt:lpstr>
      <vt:lpstr>The Role of Commissioners  in Information Stewardship</vt:lpstr>
      <vt:lpstr>Finding Relevant  &amp; Credible Information </vt:lpstr>
      <vt:lpstr>Recognizing Good Information Sources</vt:lpstr>
      <vt:lpstr>Find Trusted Information</vt:lpstr>
      <vt:lpstr>Check Your Dates &amp; Versions</vt:lpstr>
      <vt:lpstr>Social Media  &amp; Unofficial Sites</vt:lpstr>
      <vt:lpstr>Official Scouting  America Websites  (www.site.org)</vt:lpstr>
      <vt:lpstr>Official Scouting  America Websites  (www.site.org)</vt:lpstr>
      <vt:lpstr>How Scouting  Distributes Info</vt:lpstr>
      <vt:lpstr>Scouting.org </vt:lpstr>
      <vt:lpstr>www.Scouting.org</vt:lpstr>
      <vt:lpstr>News Sites</vt:lpstr>
      <vt:lpstr>Bi-Monthly Newsletter</vt:lpstr>
      <vt:lpstr>Scoutly</vt:lpstr>
      <vt:lpstr>Scouting.org  Programs Tab</vt:lpstr>
      <vt:lpstr>Scouting Safety</vt:lpstr>
      <vt:lpstr>PowerPoint Presentation</vt:lpstr>
      <vt:lpstr>My.Scouting.org </vt:lpstr>
      <vt:lpstr>Stay on Top of  Updates &amp; Changes</vt:lpstr>
      <vt:lpstr>Connect With  Local Committees</vt:lpstr>
      <vt:lpstr>Council and  District Committees</vt:lpstr>
      <vt:lpstr>Wrap-Up:  You Are the Information Leaders</vt:lpstr>
      <vt:lpstr>Course 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BCS 108  Mining Internet Resources</dc:title>
  <dc:creator>Kresha Alvarado</dc:creator>
  <cp:lastModifiedBy>Kresha Alvarado</cp:lastModifiedBy>
  <cp:revision>66</cp:revision>
  <cp:lastPrinted>2025-08-09T16:01:29Z</cp:lastPrinted>
  <dcterms:created xsi:type="dcterms:W3CDTF">2025-02-10T18:13:23Z</dcterms:created>
  <dcterms:modified xsi:type="dcterms:W3CDTF">2025-09-03T21:36:17Z</dcterms:modified>
</cp:coreProperties>
</file>